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</p:sldIdLst>
  <p:sldSz cy="6858000" cx="12188825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049794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31" lvl="1" marL="457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62" lvl="2" marL="9142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493" lvl="3" marL="13713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25" lvl="4" marL="182852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356" lvl="5" marL="228565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288" lvl="6" marL="27427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219" lvl="7" marL="31999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150" lvl="8" marL="365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766485" y="0"/>
            <a:ext cx="1243915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31" lvl="1" marL="457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62" lvl="2" marL="9142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493" lvl="3" marL="13713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25" lvl="4" marL="182852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356" lvl="5" marL="228565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288" lvl="6" marL="27427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219" lvl="7" marL="31999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150" lvl="8" marL="365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407987" y="4415789"/>
            <a:ext cx="6194425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/>
          <p:nvPr/>
        </p:nvSpPr>
        <p:spPr>
          <a:xfrm flipH="1" rot="10800000">
            <a:off x="0" y="9225415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0" y="8996336"/>
            <a:ext cx="3038475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31" lvl="1" marL="45713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562" lvl="2" marL="9142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493" lvl="3" marL="137139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425" lvl="4" marL="182852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356" lvl="5" marL="228565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288" lvl="6" marL="27427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219" lvl="7" marL="31999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150" lvl="8" marL="3657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" name="Google Shape;9;n"/>
          <p:cNvGrpSpPr/>
          <p:nvPr/>
        </p:nvGrpSpPr>
        <p:grpSpPr>
          <a:xfrm>
            <a:off x="6393468" y="8874285"/>
            <a:ext cx="417887" cy="292590"/>
            <a:chOff x="267" y="-340"/>
            <a:chExt cx="7144" cy="5001"/>
          </a:xfrm>
        </p:grpSpPr>
        <p:sp>
          <p:nvSpPr>
            <p:cNvPr id="10" name="Google Shape;10;n"/>
            <p:cNvSpPr/>
            <p:nvPr/>
          </p:nvSpPr>
          <p:spPr>
            <a:xfrm>
              <a:off x="267" y="-340"/>
              <a:ext cx="7144" cy="5001"/>
            </a:xfrm>
            <a:custGeom>
              <a:rect b="b" l="l" r="r" t="t"/>
              <a:pathLst>
                <a:path extrusionOk="0" h="120000" w="120000">
                  <a:moveTo>
                    <a:pt x="49930" y="13055"/>
                  </a:moveTo>
                  <a:cubicBezTo>
                    <a:pt x="53823" y="7322"/>
                    <a:pt x="59185" y="3746"/>
                    <a:pt x="65143" y="3746"/>
                  </a:cubicBezTo>
                  <a:cubicBezTo>
                    <a:pt x="73088" y="3746"/>
                    <a:pt x="80000" y="10047"/>
                    <a:pt x="83654" y="19413"/>
                  </a:cubicBezTo>
                  <a:cubicBezTo>
                    <a:pt x="86871" y="17369"/>
                    <a:pt x="90407" y="16234"/>
                    <a:pt x="94101" y="16234"/>
                  </a:cubicBezTo>
                  <a:cubicBezTo>
                    <a:pt x="108401" y="16234"/>
                    <a:pt x="119999" y="32923"/>
                    <a:pt x="119999" y="53528"/>
                  </a:cubicBezTo>
                  <a:cubicBezTo>
                    <a:pt x="119999" y="74134"/>
                    <a:pt x="108401" y="90823"/>
                    <a:pt x="94101" y="90823"/>
                  </a:cubicBezTo>
                  <a:cubicBezTo>
                    <a:pt x="92393" y="90823"/>
                    <a:pt x="90685" y="90539"/>
                    <a:pt x="89016" y="90085"/>
                  </a:cubicBezTo>
                  <a:cubicBezTo>
                    <a:pt x="85799" y="98372"/>
                    <a:pt x="79602" y="103935"/>
                    <a:pt x="72532" y="103935"/>
                  </a:cubicBezTo>
                  <a:cubicBezTo>
                    <a:pt x="69553" y="103935"/>
                    <a:pt x="66732" y="102970"/>
                    <a:pt x="64270" y="101210"/>
                  </a:cubicBezTo>
                  <a:cubicBezTo>
                    <a:pt x="60973" y="112223"/>
                    <a:pt x="53306" y="120000"/>
                    <a:pt x="44409" y="120000"/>
                  </a:cubicBezTo>
                  <a:cubicBezTo>
                    <a:pt x="35114" y="120000"/>
                    <a:pt x="27209" y="111598"/>
                    <a:pt x="24150" y="99791"/>
                  </a:cubicBezTo>
                  <a:cubicBezTo>
                    <a:pt x="22840" y="100189"/>
                    <a:pt x="21449" y="100416"/>
                    <a:pt x="20019" y="100416"/>
                  </a:cubicBezTo>
                  <a:cubicBezTo>
                    <a:pt x="8977" y="100416"/>
                    <a:pt x="0" y="87473"/>
                    <a:pt x="0" y="71523"/>
                  </a:cubicBezTo>
                  <a:cubicBezTo>
                    <a:pt x="0" y="60794"/>
                    <a:pt x="4051" y="51485"/>
                    <a:pt x="10009" y="46490"/>
                  </a:cubicBezTo>
                  <a:cubicBezTo>
                    <a:pt x="8778" y="42403"/>
                    <a:pt x="8103" y="37918"/>
                    <a:pt x="8103" y="33263"/>
                  </a:cubicBezTo>
                  <a:cubicBezTo>
                    <a:pt x="8103" y="14872"/>
                    <a:pt x="18550" y="0"/>
                    <a:pt x="31420" y="0"/>
                  </a:cubicBezTo>
                  <a:cubicBezTo>
                    <a:pt x="38967" y="0"/>
                    <a:pt x="45680" y="5108"/>
                    <a:pt x="49930" y="13055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n"/>
            <p:cNvSpPr/>
            <p:nvPr/>
          </p:nvSpPr>
          <p:spPr>
            <a:xfrm>
              <a:off x="1297" y="1670"/>
              <a:ext cx="499" cy="672"/>
            </a:xfrm>
            <a:custGeom>
              <a:rect b="b" l="l" r="r" t="t"/>
              <a:pathLst>
                <a:path extrusionOk="0" h="120000" w="120000">
                  <a:moveTo>
                    <a:pt x="1137" y="103943"/>
                  </a:moveTo>
                  <a:cubicBezTo>
                    <a:pt x="0" y="106056"/>
                    <a:pt x="1137" y="106478"/>
                    <a:pt x="1706" y="106901"/>
                  </a:cubicBezTo>
                  <a:cubicBezTo>
                    <a:pt x="5118" y="108591"/>
                    <a:pt x="8530" y="109859"/>
                    <a:pt x="11374" y="111126"/>
                  </a:cubicBezTo>
                  <a:cubicBezTo>
                    <a:pt x="29004" y="118309"/>
                    <a:pt x="45497" y="120000"/>
                    <a:pt x="63127" y="120000"/>
                  </a:cubicBezTo>
                  <a:cubicBezTo>
                    <a:pt x="98388" y="120000"/>
                    <a:pt x="120000" y="106478"/>
                    <a:pt x="120000" y="84084"/>
                  </a:cubicBezTo>
                  <a:cubicBezTo>
                    <a:pt x="120000" y="83239"/>
                    <a:pt x="120000" y="83239"/>
                    <a:pt x="120000" y="83239"/>
                  </a:cubicBezTo>
                  <a:cubicBezTo>
                    <a:pt x="120000" y="62535"/>
                    <a:pt x="95545" y="55352"/>
                    <a:pt x="72227" y="49859"/>
                  </a:cubicBezTo>
                  <a:cubicBezTo>
                    <a:pt x="69383" y="49014"/>
                    <a:pt x="69383" y="49014"/>
                    <a:pt x="69383" y="49014"/>
                  </a:cubicBezTo>
                  <a:cubicBezTo>
                    <a:pt x="51753" y="44788"/>
                    <a:pt x="36398" y="40985"/>
                    <a:pt x="36398" y="32535"/>
                  </a:cubicBezTo>
                  <a:cubicBezTo>
                    <a:pt x="36398" y="32112"/>
                    <a:pt x="36398" y="32112"/>
                    <a:pt x="36398" y="32112"/>
                  </a:cubicBezTo>
                  <a:cubicBezTo>
                    <a:pt x="36398" y="24929"/>
                    <a:pt x="45497" y="19436"/>
                    <a:pt x="59146" y="19436"/>
                  </a:cubicBezTo>
                  <a:cubicBezTo>
                    <a:pt x="74502" y="19436"/>
                    <a:pt x="92132" y="23239"/>
                    <a:pt x="104075" y="27887"/>
                  </a:cubicBezTo>
                  <a:cubicBezTo>
                    <a:pt x="104075" y="27887"/>
                    <a:pt x="107488" y="29577"/>
                    <a:pt x="108625" y="27042"/>
                  </a:cubicBezTo>
                  <a:cubicBezTo>
                    <a:pt x="109194" y="25774"/>
                    <a:pt x="114881" y="13943"/>
                    <a:pt x="115450" y="12676"/>
                  </a:cubicBezTo>
                  <a:cubicBezTo>
                    <a:pt x="116587" y="11408"/>
                    <a:pt x="115450" y="10563"/>
                    <a:pt x="113744" y="9718"/>
                  </a:cubicBezTo>
                  <a:cubicBezTo>
                    <a:pt x="100663" y="3802"/>
                    <a:pt x="82464" y="0"/>
                    <a:pt x="63696" y="0"/>
                  </a:cubicBezTo>
                  <a:cubicBezTo>
                    <a:pt x="59715" y="0"/>
                    <a:pt x="59715" y="0"/>
                    <a:pt x="59715" y="0"/>
                  </a:cubicBezTo>
                  <a:cubicBezTo>
                    <a:pt x="27867" y="0"/>
                    <a:pt x="5118" y="14366"/>
                    <a:pt x="5118" y="35070"/>
                  </a:cubicBezTo>
                  <a:cubicBezTo>
                    <a:pt x="5118" y="35492"/>
                    <a:pt x="5118" y="35492"/>
                    <a:pt x="5118" y="35492"/>
                  </a:cubicBezTo>
                  <a:cubicBezTo>
                    <a:pt x="5118" y="57464"/>
                    <a:pt x="30142" y="64647"/>
                    <a:pt x="53459" y="69295"/>
                  </a:cubicBezTo>
                  <a:cubicBezTo>
                    <a:pt x="56872" y="70140"/>
                    <a:pt x="56872" y="70140"/>
                    <a:pt x="56872" y="70140"/>
                  </a:cubicBezTo>
                  <a:cubicBezTo>
                    <a:pt x="73933" y="73943"/>
                    <a:pt x="88720" y="77323"/>
                    <a:pt x="88720" y="86197"/>
                  </a:cubicBezTo>
                  <a:cubicBezTo>
                    <a:pt x="88720" y="86619"/>
                    <a:pt x="88720" y="86619"/>
                    <a:pt x="88720" y="86619"/>
                  </a:cubicBezTo>
                  <a:cubicBezTo>
                    <a:pt x="88720" y="95070"/>
                    <a:pt x="79052" y="100985"/>
                    <a:pt x="63696" y="100985"/>
                  </a:cubicBezTo>
                  <a:cubicBezTo>
                    <a:pt x="58009" y="100985"/>
                    <a:pt x="38672" y="100985"/>
                    <a:pt x="18199" y="91267"/>
                  </a:cubicBezTo>
                  <a:cubicBezTo>
                    <a:pt x="15924" y="90000"/>
                    <a:pt x="14786" y="89154"/>
                    <a:pt x="12511" y="88309"/>
                  </a:cubicBezTo>
                  <a:cubicBezTo>
                    <a:pt x="11374" y="87887"/>
                    <a:pt x="9099" y="87042"/>
                    <a:pt x="7962" y="89577"/>
                  </a:cubicBezTo>
                  <a:lnTo>
                    <a:pt x="1137" y="1039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n"/>
            <p:cNvSpPr/>
            <p:nvPr/>
          </p:nvSpPr>
          <p:spPr>
            <a:xfrm>
              <a:off x="3443" y="1670"/>
              <a:ext cx="499" cy="672"/>
            </a:xfrm>
            <a:custGeom>
              <a:rect b="b" l="l" r="r" t="t"/>
              <a:pathLst>
                <a:path extrusionOk="0" h="120000" w="120000">
                  <a:moveTo>
                    <a:pt x="1137" y="103943"/>
                  </a:moveTo>
                  <a:cubicBezTo>
                    <a:pt x="0" y="106056"/>
                    <a:pt x="1137" y="106478"/>
                    <a:pt x="1706" y="106901"/>
                  </a:cubicBezTo>
                  <a:cubicBezTo>
                    <a:pt x="5118" y="108591"/>
                    <a:pt x="8530" y="109859"/>
                    <a:pt x="11374" y="111126"/>
                  </a:cubicBezTo>
                  <a:cubicBezTo>
                    <a:pt x="29004" y="118309"/>
                    <a:pt x="45497" y="120000"/>
                    <a:pt x="63127" y="120000"/>
                  </a:cubicBezTo>
                  <a:cubicBezTo>
                    <a:pt x="98388" y="120000"/>
                    <a:pt x="120000" y="106478"/>
                    <a:pt x="120000" y="84084"/>
                  </a:cubicBezTo>
                  <a:cubicBezTo>
                    <a:pt x="120000" y="83239"/>
                    <a:pt x="120000" y="83239"/>
                    <a:pt x="120000" y="83239"/>
                  </a:cubicBezTo>
                  <a:cubicBezTo>
                    <a:pt x="120000" y="62535"/>
                    <a:pt x="95545" y="55352"/>
                    <a:pt x="72227" y="49859"/>
                  </a:cubicBezTo>
                  <a:cubicBezTo>
                    <a:pt x="69383" y="49014"/>
                    <a:pt x="69383" y="49014"/>
                    <a:pt x="69383" y="49014"/>
                  </a:cubicBezTo>
                  <a:cubicBezTo>
                    <a:pt x="51753" y="44788"/>
                    <a:pt x="36398" y="40985"/>
                    <a:pt x="36398" y="32535"/>
                  </a:cubicBezTo>
                  <a:cubicBezTo>
                    <a:pt x="36398" y="32112"/>
                    <a:pt x="36398" y="32112"/>
                    <a:pt x="36398" y="32112"/>
                  </a:cubicBezTo>
                  <a:cubicBezTo>
                    <a:pt x="36398" y="24929"/>
                    <a:pt x="45497" y="19436"/>
                    <a:pt x="59146" y="19436"/>
                  </a:cubicBezTo>
                  <a:cubicBezTo>
                    <a:pt x="74502" y="19436"/>
                    <a:pt x="92132" y="23239"/>
                    <a:pt x="104075" y="27887"/>
                  </a:cubicBezTo>
                  <a:cubicBezTo>
                    <a:pt x="104075" y="27887"/>
                    <a:pt x="107488" y="29577"/>
                    <a:pt x="108625" y="27042"/>
                  </a:cubicBezTo>
                  <a:cubicBezTo>
                    <a:pt x="109194" y="25774"/>
                    <a:pt x="114881" y="13943"/>
                    <a:pt x="115450" y="12676"/>
                  </a:cubicBezTo>
                  <a:cubicBezTo>
                    <a:pt x="116587" y="11408"/>
                    <a:pt x="115450" y="10563"/>
                    <a:pt x="113744" y="9718"/>
                  </a:cubicBezTo>
                  <a:cubicBezTo>
                    <a:pt x="100663" y="3802"/>
                    <a:pt x="82464" y="0"/>
                    <a:pt x="63696" y="0"/>
                  </a:cubicBezTo>
                  <a:cubicBezTo>
                    <a:pt x="59715" y="0"/>
                    <a:pt x="59715" y="0"/>
                    <a:pt x="59715" y="0"/>
                  </a:cubicBezTo>
                  <a:cubicBezTo>
                    <a:pt x="27867" y="0"/>
                    <a:pt x="5118" y="14366"/>
                    <a:pt x="5118" y="35070"/>
                  </a:cubicBezTo>
                  <a:cubicBezTo>
                    <a:pt x="5118" y="35492"/>
                    <a:pt x="5118" y="35492"/>
                    <a:pt x="5118" y="35492"/>
                  </a:cubicBezTo>
                  <a:cubicBezTo>
                    <a:pt x="5118" y="57464"/>
                    <a:pt x="30142" y="64647"/>
                    <a:pt x="53459" y="69295"/>
                  </a:cubicBezTo>
                  <a:cubicBezTo>
                    <a:pt x="56872" y="70140"/>
                    <a:pt x="56872" y="70140"/>
                    <a:pt x="56872" y="70140"/>
                  </a:cubicBezTo>
                  <a:cubicBezTo>
                    <a:pt x="73933" y="73943"/>
                    <a:pt x="88720" y="77323"/>
                    <a:pt x="88720" y="86197"/>
                  </a:cubicBezTo>
                  <a:cubicBezTo>
                    <a:pt x="88720" y="86619"/>
                    <a:pt x="88720" y="86619"/>
                    <a:pt x="88720" y="86619"/>
                  </a:cubicBezTo>
                  <a:cubicBezTo>
                    <a:pt x="88720" y="95070"/>
                    <a:pt x="79052" y="100985"/>
                    <a:pt x="63696" y="100985"/>
                  </a:cubicBezTo>
                  <a:cubicBezTo>
                    <a:pt x="58009" y="100985"/>
                    <a:pt x="38672" y="100985"/>
                    <a:pt x="18199" y="91267"/>
                  </a:cubicBezTo>
                  <a:cubicBezTo>
                    <a:pt x="15924" y="90000"/>
                    <a:pt x="14218" y="89577"/>
                    <a:pt x="12511" y="88309"/>
                  </a:cubicBezTo>
                  <a:cubicBezTo>
                    <a:pt x="11943" y="88309"/>
                    <a:pt x="9099" y="87464"/>
                    <a:pt x="7962" y="89577"/>
                  </a:cubicBezTo>
                  <a:lnTo>
                    <a:pt x="1137" y="1039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n"/>
            <p:cNvSpPr/>
            <p:nvPr/>
          </p:nvSpPr>
          <p:spPr>
            <a:xfrm>
              <a:off x="4454" y="1670"/>
              <a:ext cx="595" cy="672"/>
            </a:xfrm>
            <a:custGeom>
              <a:rect b="b" l="l" r="r" t="t"/>
              <a:pathLst>
                <a:path extrusionOk="0" h="120000" w="120000">
                  <a:moveTo>
                    <a:pt x="116666" y="36760"/>
                  </a:moveTo>
                  <a:cubicBezTo>
                    <a:pt x="114285" y="29154"/>
                    <a:pt x="110476" y="22816"/>
                    <a:pt x="105238" y="17746"/>
                  </a:cubicBezTo>
                  <a:cubicBezTo>
                    <a:pt x="100476" y="12253"/>
                    <a:pt x="93809" y="8028"/>
                    <a:pt x="86190" y="5070"/>
                  </a:cubicBezTo>
                  <a:cubicBezTo>
                    <a:pt x="79047" y="1690"/>
                    <a:pt x="70000" y="0"/>
                    <a:pt x="60000" y="0"/>
                  </a:cubicBezTo>
                  <a:cubicBezTo>
                    <a:pt x="50000" y="0"/>
                    <a:pt x="40952" y="1690"/>
                    <a:pt x="33809" y="5070"/>
                  </a:cubicBezTo>
                  <a:cubicBezTo>
                    <a:pt x="26190" y="8028"/>
                    <a:pt x="19523" y="12253"/>
                    <a:pt x="14761" y="17746"/>
                  </a:cubicBezTo>
                  <a:cubicBezTo>
                    <a:pt x="9523" y="22816"/>
                    <a:pt x="5714" y="29154"/>
                    <a:pt x="3333" y="36760"/>
                  </a:cubicBezTo>
                  <a:cubicBezTo>
                    <a:pt x="952" y="43943"/>
                    <a:pt x="0" y="51549"/>
                    <a:pt x="0" y="60000"/>
                  </a:cubicBezTo>
                  <a:cubicBezTo>
                    <a:pt x="0" y="68450"/>
                    <a:pt x="952" y="76478"/>
                    <a:pt x="3333" y="83661"/>
                  </a:cubicBezTo>
                  <a:cubicBezTo>
                    <a:pt x="5714" y="90845"/>
                    <a:pt x="9523" y="97183"/>
                    <a:pt x="14761" y="102676"/>
                  </a:cubicBezTo>
                  <a:cubicBezTo>
                    <a:pt x="19523" y="107746"/>
                    <a:pt x="26190" y="111971"/>
                    <a:pt x="33809" y="115352"/>
                  </a:cubicBezTo>
                  <a:cubicBezTo>
                    <a:pt x="40952" y="118309"/>
                    <a:pt x="50000" y="120000"/>
                    <a:pt x="60000" y="120000"/>
                  </a:cubicBezTo>
                  <a:cubicBezTo>
                    <a:pt x="70000" y="120000"/>
                    <a:pt x="79047" y="118309"/>
                    <a:pt x="86190" y="115352"/>
                  </a:cubicBezTo>
                  <a:cubicBezTo>
                    <a:pt x="93809" y="111971"/>
                    <a:pt x="100476" y="107746"/>
                    <a:pt x="105238" y="102676"/>
                  </a:cubicBezTo>
                  <a:cubicBezTo>
                    <a:pt x="110476" y="97183"/>
                    <a:pt x="114285" y="90845"/>
                    <a:pt x="116666" y="83661"/>
                  </a:cubicBezTo>
                  <a:cubicBezTo>
                    <a:pt x="119047" y="76478"/>
                    <a:pt x="120000" y="68450"/>
                    <a:pt x="120000" y="60000"/>
                  </a:cubicBezTo>
                  <a:cubicBezTo>
                    <a:pt x="120000" y="51549"/>
                    <a:pt x="119047" y="43943"/>
                    <a:pt x="116666" y="36760"/>
                  </a:cubicBezTo>
                  <a:moveTo>
                    <a:pt x="91904" y="60000"/>
                  </a:moveTo>
                  <a:cubicBezTo>
                    <a:pt x="91904" y="72676"/>
                    <a:pt x="89047" y="82816"/>
                    <a:pt x="83809" y="90000"/>
                  </a:cubicBezTo>
                  <a:cubicBezTo>
                    <a:pt x="78571" y="96760"/>
                    <a:pt x="70952" y="100140"/>
                    <a:pt x="60000" y="100140"/>
                  </a:cubicBezTo>
                  <a:cubicBezTo>
                    <a:pt x="49047" y="100140"/>
                    <a:pt x="41428" y="96760"/>
                    <a:pt x="36190" y="90000"/>
                  </a:cubicBezTo>
                  <a:cubicBezTo>
                    <a:pt x="30952" y="82816"/>
                    <a:pt x="28571" y="72676"/>
                    <a:pt x="28571" y="60000"/>
                  </a:cubicBezTo>
                  <a:cubicBezTo>
                    <a:pt x="28571" y="47323"/>
                    <a:pt x="30952" y="37605"/>
                    <a:pt x="36190" y="30422"/>
                  </a:cubicBezTo>
                  <a:cubicBezTo>
                    <a:pt x="41428" y="23661"/>
                    <a:pt x="49047" y="20281"/>
                    <a:pt x="60000" y="20281"/>
                  </a:cubicBezTo>
                  <a:cubicBezTo>
                    <a:pt x="70952" y="20281"/>
                    <a:pt x="78571" y="23661"/>
                    <a:pt x="83809" y="30422"/>
                  </a:cubicBezTo>
                  <a:cubicBezTo>
                    <a:pt x="89047" y="37605"/>
                    <a:pt x="91904" y="47323"/>
                    <a:pt x="91904" y="600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n"/>
            <p:cNvSpPr/>
            <p:nvPr/>
          </p:nvSpPr>
          <p:spPr>
            <a:xfrm>
              <a:off x="5565" y="1670"/>
              <a:ext cx="507" cy="670"/>
            </a:xfrm>
            <a:custGeom>
              <a:rect b="b" l="l" r="r" t="t"/>
              <a:pathLst>
                <a:path extrusionOk="0" h="120000" w="120000">
                  <a:moveTo>
                    <a:pt x="111588" y="97102"/>
                  </a:moveTo>
                  <a:cubicBezTo>
                    <a:pt x="111028" y="94982"/>
                    <a:pt x="108224" y="95830"/>
                    <a:pt x="108224" y="95830"/>
                  </a:cubicBezTo>
                  <a:cubicBezTo>
                    <a:pt x="103738" y="97102"/>
                    <a:pt x="99252" y="97950"/>
                    <a:pt x="94766" y="98798"/>
                  </a:cubicBezTo>
                  <a:cubicBezTo>
                    <a:pt x="89719" y="99222"/>
                    <a:pt x="84672" y="99646"/>
                    <a:pt x="78504" y="99646"/>
                  </a:cubicBezTo>
                  <a:cubicBezTo>
                    <a:pt x="64485" y="99646"/>
                    <a:pt x="53271" y="96254"/>
                    <a:pt x="45420" y="90318"/>
                  </a:cubicBezTo>
                  <a:cubicBezTo>
                    <a:pt x="37570" y="83957"/>
                    <a:pt x="33084" y="73780"/>
                    <a:pt x="33084" y="60212"/>
                  </a:cubicBezTo>
                  <a:cubicBezTo>
                    <a:pt x="33084" y="47915"/>
                    <a:pt x="37009" y="38586"/>
                    <a:pt x="44299" y="31378"/>
                  </a:cubicBezTo>
                  <a:cubicBezTo>
                    <a:pt x="51028" y="24169"/>
                    <a:pt x="62242" y="20777"/>
                    <a:pt x="76261" y="20777"/>
                  </a:cubicBezTo>
                  <a:cubicBezTo>
                    <a:pt x="88598" y="20777"/>
                    <a:pt x="97570" y="21625"/>
                    <a:pt x="107102" y="23745"/>
                  </a:cubicBezTo>
                  <a:cubicBezTo>
                    <a:pt x="107102" y="23745"/>
                    <a:pt x="109345" y="24593"/>
                    <a:pt x="110467" y="22473"/>
                  </a:cubicBezTo>
                  <a:cubicBezTo>
                    <a:pt x="112710" y="16961"/>
                    <a:pt x="114953" y="13144"/>
                    <a:pt x="117757" y="7632"/>
                  </a:cubicBezTo>
                  <a:cubicBezTo>
                    <a:pt x="118317" y="5936"/>
                    <a:pt x="116635" y="5088"/>
                    <a:pt x="115514" y="4664"/>
                  </a:cubicBezTo>
                  <a:cubicBezTo>
                    <a:pt x="112149" y="3816"/>
                    <a:pt x="103177" y="2120"/>
                    <a:pt x="96448" y="1272"/>
                  </a:cubicBezTo>
                  <a:cubicBezTo>
                    <a:pt x="90280" y="424"/>
                    <a:pt x="82990" y="0"/>
                    <a:pt x="74579" y="0"/>
                  </a:cubicBezTo>
                  <a:cubicBezTo>
                    <a:pt x="62242" y="0"/>
                    <a:pt x="51588" y="1696"/>
                    <a:pt x="42056" y="4664"/>
                  </a:cubicBezTo>
                  <a:cubicBezTo>
                    <a:pt x="33084" y="8056"/>
                    <a:pt x="25233" y="12296"/>
                    <a:pt x="19065" y="17385"/>
                  </a:cubicBezTo>
                  <a:cubicBezTo>
                    <a:pt x="12897" y="22897"/>
                    <a:pt x="7850" y="29257"/>
                    <a:pt x="5046" y="36466"/>
                  </a:cubicBezTo>
                  <a:cubicBezTo>
                    <a:pt x="1682" y="43674"/>
                    <a:pt x="0" y="51731"/>
                    <a:pt x="0" y="60212"/>
                  </a:cubicBezTo>
                  <a:cubicBezTo>
                    <a:pt x="0" y="78445"/>
                    <a:pt x="6728" y="93286"/>
                    <a:pt x="19626" y="103886"/>
                  </a:cubicBezTo>
                  <a:cubicBezTo>
                    <a:pt x="32523" y="114487"/>
                    <a:pt x="51588" y="120000"/>
                    <a:pt x="76822" y="120000"/>
                  </a:cubicBezTo>
                  <a:cubicBezTo>
                    <a:pt x="91401" y="120000"/>
                    <a:pt x="106542" y="117879"/>
                    <a:pt x="117757" y="114487"/>
                  </a:cubicBezTo>
                  <a:cubicBezTo>
                    <a:pt x="117757" y="114487"/>
                    <a:pt x="120000" y="113639"/>
                    <a:pt x="118878" y="111943"/>
                  </a:cubicBezTo>
                  <a:lnTo>
                    <a:pt x="111588" y="97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n"/>
            <p:cNvSpPr/>
            <p:nvPr/>
          </p:nvSpPr>
          <p:spPr>
            <a:xfrm>
              <a:off x="6108" y="1670"/>
              <a:ext cx="581" cy="672"/>
            </a:xfrm>
            <a:custGeom>
              <a:rect b="b" l="l" r="r" t="t"/>
              <a:pathLst>
                <a:path extrusionOk="0" h="120000" w="120000">
                  <a:moveTo>
                    <a:pt x="114634" y="32535"/>
                  </a:moveTo>
                  <a:cubicBezTo>
                    <a:pt x="112682" y="25352"/>
                    <a:pt x="107317" y="18591"/>
                    <a:pt x="103902" y="15211"/>
                  </a:cubicBezTo>
                  <a:cubicBezTo>
                    <a:pt x="98048" y="10140"/>
                    <a:pt x="92682" y="6338"/>
                    <a:pt x="87317" y="4647"/>
                  </a:cubicBezTo>
                  <a:cubicBezTo>
                    <a:pt x="80487" y="1690"/>
                    <a:pt x="72195" y="0"/>
                    <a:pt x="62926" y="0"/>
                  </a:cubicBezTo>
                  <a:cubicBezTo>
                    <a:pt x="52195" y="0"/>
                    <a:pt x="42439" y="1690"/>
                    <a:pt x="34634" y="5070"/>
                  </a:cubicBezTo>
                  <a:cubicBezTo>
                    <a:pt x="26829" y="8028"/>
                    <a:pt x="20487" y="12676"/>
                    <a:pt x="15121" y="17746"/>
                  </a:cubicBezTo>
                  <a:cubicBezTo>
                    <a:pt x="9756" y="23239"/>
                    <a:pt x="5853" y="30000"/>
                    <a:pt x="3414" y="37183"/>
                  </a:cubicBezTo>
                  <a:cubicBezTo>
                    <a:pt x="975" y="44366"/>
                    <a:pt x="0" y="52394"/>
                    <a:pt x="0" y="60845"/>
                  </a:cubicBezTo>
                  <a:cubicBezTo>
                    <a:pt x="0" y="69295"/>
                    <a:pt x="975" y="77323"/>
                    <a:pt x="3902" y="84507"/>
                  </a:cubicBezTo>
                  <a:cubicBezTo>
                    <a:pt x="6341" y="91690"/>
                    <a:pt x="10243" y="98028"/>
                    <a:pt x="16097" y="103098"/>
                  </a:cubicBezTo>
                  <a:cubicBezTo>
                    <a:pt x="21463" y="108591"/>
                    <a:pt x="28780" y="112394"/>
                    <a:pt x="37560" y="115352"/>
                  </a:cubicBezTo>
                  <a:cubicBezTo>
                    <a:pt x="46341" y="118309"/>
                    <a:pt x="56585" y="120000"/>
                    <a:pt x="68780" y="120000"/>
                  </a:cubicBezTo>
                  <a:cubicBezTo>
                    <a:pt x="93170" y="119577"/>
                    <a:pt x="106341" y="114929"/>
                    <a:pt x="111707" y="112394"/>
                  </a:cubicBezTo>
                  <a:cubicBezTo>
                    <a:pt x="112682" y="111971"/>
                    <a:pt x="113170" y="111126"/>
                    <a:pt x="112195" y="109014"/>
                  </a:cubicBezTo>
                  <a:cubicBezTo>
                    <a:pt x="106829" y="95492"/>
                    <a:pt x="106829" y="95492"/>
                    <a:pt x="106829" y="95492"/>
                  </a:cubicBezTo>
                  <a:cubicBezTo>
                    <a:pt x="105853" y="93380"/>
                    <a:pt x="103414" y="94225"/>
                    <a:pt x="103414" y="94225"/>
                  </a:cubicBezTo>
                  <a:cubicBezTo>
                    <a:pt x="97560" y="95915"/>
                    <a:pt x="88780" y="99718"/>
                    <a:pt x="68292" y="99718"/>
                  </a:cubicBezTo>
                  <a:cubicBezTo>
                    <a:pt x="55121" y="99295"/>
                    <a:pt x="45365" y="95915"/>
                    <a:pt x="39024" y="90845"/>
                  </a:cubicBezTo>
                  <a:cubicBezTo>
                    <a:pt x="32682" y="85352"/>
                    <a:pt x="29756" y="77323"/>
                    <a:pt x="29268" y="66338"/>
                  </a:cubicBezTo>
                  <a:cubicBezTo>
                    <a:pt x="114634" y="66338"/>
                    <a:pt x="114634" y="66338"/>
                    <a:pt x="114634" y="66338"/>
                  </a:cubicBezTo>
                  <a:cubicBezTo>
                    <a:pt x="114634" y="66338"/>
                    <a:pt x="117073" y="66338"/>
                    <a:pt x="117073" y="64225"/>
                  </a:cubicBezTo>
                  <a:cubicBezTo>
                    <a:pt x="117073" y="63380"/>
                    <a:pt x="120000" y="49014"/>
                    <a:pt x="114634" y="32535"/>
                  </a:cubicBezTo>
                  <a:close/>
                  <a:moveTo>
                    <a:pt x="29756" y="47746"/>
                  </a:moveTo>
                  <a:cubicBezTo>
                    <a:pt x="30731" y="40985"/>
                    <a:pt x="33170" y="35070"/>
                    <a:pt x="36585" y="30422"/>
                  </a:cubicBezTo>
                  <a:cubicBezTo>
                    <a:pt x="41951" y="23661"/>
                    <a:pt x="49756" y="19859"/>
                    <a:pt x="60975" y="19859"/>
                  </a:cubicBezTo>
                  <a:cubicBezTo>
                    <a:pt x="72195" y="19859"/>
                    <a:pt x="79512" y="23661"/>
                    <a:pt x="84878" y="30422"/>
                  </a:cubicBezTo>
                  <a:cubicBezTo>
                    <a:pt x="88292" y="35070"/>
                    <a:pt x="89756" y="40985"/>
                    <a:pt x="90731" y="47746"/>
                  </a:cubicBezTo>
                  <a:lnTo>
                    <a:pt x="29756" y="47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n"/>
            <p:cNvSpPr/>
            <p:nvPr/>
          </p:nvSpPr>
          <p:spPr>
            <a:xfrm>
              <a:off x="2793" y="1670"/>
              <a:ext cx="581" cy="672"/>
            </a:xfrm>
            <a:custGeom>
              <a:rect b="b" l="l" r="r" t="t"/>
              <a:pathLst>
                <a:path extrusionOk="0" h="120000" w="120000">
                  <a:moveTo>
                    <a:pt x="114634" y="32535"/>
                  </a:moveTo>
                  <a:cubicBezTo>
                    <a:pt x="112682" y="25352"/>
                    <a:pt x="107317" y="18591"/>
                    <a:pt x="103902" y="15211"/>
                  </a:cubicBezTo>
                  <a:cubicBezTo>
                    <a:pt x="98048" y="10140"/>
                    <a:pt x="92682" y="6338"/>
                    <a:pt x="87317" y="4647"/>
                  </a:cubicBezTo>
                  <a:cubicBezTo>
                    <a:pt x="80487" y="1690"/>
                    <a:pt x="72195" y="0"/>
                    <a:pt x="62926" y="0"/>
                  </a:cubicBezTo>
                  <a:cubicBezTo>
                    <a:pt x="52195" y="0"/>
                    <a:pt x="42439" y="1690"/>
                    <a:pt x="34634" y="5070"/>
                  </a:cubicBezTo>
                  <a:cubicBezTo>
                    <a:pt x="26829" y="8028"/>
                    <a:pt x="20487" y="12676"/>
                    <a:pt x="15121" y="17746"/>
                  </a:cubicBezTo>
                  <a:cubicBezTo>
                    <a:pt x="9756" y="23239"/>
                    <a:pt x="5853" y="30000"/>
                    <a:pt x="3414" y="37183"/>
                  </a:cubicBezTo>
                  <a:cubicBezTo>
                    <a:pt x="975" y="44366"/>
                    <a:pt x="0" y="52394"/>
                    <a:pt x="0" y="60845"/>
                  </a:cubicBezTo>
                  <a:cubicBezTo>
                    <a:pt x="0" y="69295"/>
                    <a:pt x="975" y="77323"/>
                    <a:pt x="3902" y="84507"/>
                  </a:cubicBezTo>
                  <a:cubicBezTo>
                    <a:pt x="6341" y="91690"/>
                    <a:pt x="10243" y="98028"/>
                    <a:pt x="16097" y="103098"/>
                  </a:cubicBezTo>
                  <a:cubicBezTo>
                    <a:pt x="21463" y="108591"/>
                    <a:pt x="28780" y="112394"/>
                    <a:pt x="37560" y="115352"/>
                  </a:cubicBezTo>
                  <a:cubicBezTo>
                    <a:pt x="46341" y="118309"/>
                    <a:pt x="56585" y="120000"/>
                    <a:pt x="68780" y="120000"/>
                  </a:cubicBezTo>
                  <a:cubicBezTo>
                    <a:pt x="93170" y="119577"/>
                    <a:pt x="106341" y="114929"/>
                    <a:pt x="111707" y="112394"/>
                  </a:cubicBezTo>
                  <a:cubicBezTo>
                    <a:pt x="112682" y="111971"/>
                    <a:pt x="113170" y="111126"/>
                    <a:pt x="112195" y="109014"/>
                  </a:cubicBezTo>
                  <a:cubicBezTo>
                    <a:pt x="106829" y="95492"/>
                    <a:pt x="106829" y="95492"/>
                    <a:pt x="106829" y="95492"/>
                  </a:cubicBezTo>
                  <a:cubicBezTo>
                    <a:pt x="105853" y="93380"/>
                    <a:pt x="103414" y="94225"/>
                    <a:pt x="103414" y="94225"/>
                  </a:cubicBezTo>
                  <a:cubicBezTo>
                    <a:pt x="97560" y="95915"/>
                    <a:pt x="88780" y="99718"/>
                    <a:pt x="68292" y="99718"/>
                  </a:cubicBezTo>
                  <a:cubicBezTo>
                    <a:pt x="55121" y="99295"/>
                    <a:pt x="45365" y="95915"/>
                    <a:pt x="39024" y="90845"/>
                  </a:cubicBezTo>
                  <a:cubicBezTo>
                    <a:pt x="32682" y="85352"/>
                    <a:pt x="29756" y="77323"/>
                    <a:pt x="29268" y="66338"/>
                  </a:cubicBezTo>
                  <a:cubicBezTo>
                    <a:pt x="114634" y="66338"/>
                    <a:pt x="114634" y="66338"/>
                    <a:pt x="114634" y="66338"/>
                  </a:cubicBezTo>
                  <a:cubicBezTo>
                    <a:pt x="114634" y="66338"/>
                    <a:pt x="117073" y="66338"/>
                    <a:pt x="117073" y="64225"/>
                  </a:cubicBezTo>
                  <a:cubicBezTo>
                    <a:pt x="117073" y="63380"/>
                    <a:pt x="120000" y="49014"/>
                    <a:pt x="114634" y="32535"/>
                  </a:cubicBezTo>
                  <a:close/>
                  <a:moveTo>
                    <a:pt x="29756" y="47746"/>
                  </a:moveTo>
                  <a:cubicBezTo>
                    <a:pt x="30731" y="40985"/>
                    <a:pt x="33170" y="35070"/>
                    <a:pt x="36585" y="30422"/>
                  </a:cubicBezTo>
                  <a:cubicBezTo>
                    <a:pt x="41951" y="23661"/>
                    <a:pt x="49756" y="19859"/>
                    <a:pt x="60975" y="19859"/>
                  </a:cubicBezTo>
                  <a:cubicBezTo>
                    <a:pt x="72195" y="19859"/>
                    <a:pt x="79512" y="23661"/>
                    <a:pt x="84878" y="30422"/>
                  </a:cubicBezTo>
                  <a:cubicBezTo>
                    <a:pt x="88292" y="35070"/>
                    <a:pt x="89756" y="40985"/>
                    <a:pt x="90731" y="47746"/>
                  </a:cubicBezTo>
                  <a:lnTo>
                    <a:pt x="29756" y="477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n"/>
            <p:cNvSpPr/>
            <p:nvPr/>
          </p:nvSpPr>
          <p:spPr>
            <a:xfrm>
              <a:off x="1870" y="1670"/>
              <a:ext cx="536" cy="672"/>
            </a:xfrm>
            <a:custGeom>
              <a:rect b="b" l="l" r="r" t="t"/>
              <a:pathLst>
                <a:path extrusionOk="0" h="120000" w="120000">
                  <a:moveTo>
                    <a:pt x="75066" y="44366"/>
                  </a:moveTo>
                  <a:cubicBezTo>
                    <a:pt x="71365" y="44366"/>
                    <a:pt x="66607" y="43943"/>
                    <a:pt x="60792" y="43943"/>
                  </a:cubicBezTo>
                  <a:cubicBezTo>
                    <a:pt x="52863" y="43943"/>
                    <a:pt x="44933" y="44788"/>
                    <a:pt x="38061" y="46478"/>
                  </a:cubicBezTo>
                  <a:cubicBezTo>
                    <a:pt x="30660" y="48169"/>
                    <a:pt x="24317" y="50281"/>
                    <a:pt x="18502" y="53661"/>
                  </a:cubicBezTo>
                  <a:cubicBezTo>
                    <a:pt x="12687" y="56619"/>
                    <a:pt x="8458" y="60845"/>
                    <a:pt x="5286" y="65915"/>
                  </a:cubicBezTo>
                  <a:cubicBezTo>
                    <a:pt x="2114" y="70563"/>
                    <a:pt x="0" y="76478"/>
                    <a:pt x="0" y="82816"/>
                  </a:cubicBezTo>
                  <a:cubicBezTo>
                    <a:pt x="0" y="89577"/>
                    <a:pt x="1585" y="95070"/>
                    <a:pt x="4229" y="99718"/>
                  </a:cubicBezTo>
                  <a:cubicBezTo>
                    <a:pt x="7400" y="104366"/>
                    <a:pt x="11101" y="108169"/>
                    <a:pt x="16387" y="111126"/>
                  </a:cubicBezTo>
                  <a:cubicBezTo>
                    <a:pt x="21674" y="114084"/>
                    <a:pt x="28017" y="116619"/>
                    <a:pt x="35418" y="117887"/>
                  </a:cubicBezTo>
                  <a:cubicBezTo>
                    <a:pt x="42819" y="119154"/>
                    <a:pt x="50748" y="120000"/>
                    <a:pt x="59735" y="120000"/>
                  </a:cubicBezTo>
                  <a:cubicBezTo>
                    <a:pt x="69251" y="120000"/>
                    <a:pt x="78766" y="119154"/>
                    <a:pt x="87753" y="117887"/>
                  </a:cubicBezTo>
                  <a:cubicBezTo>
                    <a:pt x="97268" y="116619"/>
                    <a:pt x="108370" y="114929"/>
                    <a:pt x="111013" y="114507"/>
                  </a:cubicBezTo>
                  <a:cubicBezTo>
                    <a:pt x="114185" y="113661"/>
                    <a:pt x="117885" y="112816"/>
                    <a:pt x="117885" y="112816"/>
                  </a:cubicBezTo>
                  <a:cubicBezTo>
                    <a:pt x="120000" y="112394"/>
                    <a:pt x="120000" y="110704"/>
                    <a:pt x="120000" y="110704"/>
                  </a:cubicBezTo>
                  <a:cubicBezTo>
                    <a:pt x="120000" y="43098"/>
                    <a:pt x="120000" y="43098"/>
                    <a:pt x="120000" y="43098"/>
                  </a:cubicBezTo>
                  <a:cubicBezTo>
                    <a:pt x="120000" y="28309"/>
                    <a:pt x="114713" y="16901"/>
                    <a:pt x="105198" y="10140"/>
                  </a:cubicBezTo>
                  <a:cubicBezTo>
                    <a:pt x="95154" y="3380"/>
                    <a:pt x="80881" y="0"/>
                    <a:pt x="62378" y="0"/>
                  </a:cubicBezTo>
                  <a:cubicBezTo>
                    <a:pt x="55506" y="0"/>
                    <a:pt x="44405" y="845"/>
                    <a:pt x="38061" y="1690"/>
                  </a:cubicBezTo>
                  <a:cubicBezTo>
                    <a:pt x="38061" y="1690"/>
                    <a:pt x="17444" y="5070"/>
                    <a:pt x="9515" y="10140"/>
                  </a:cubicBezTo>
                  <a:cubicBezTo>
                    <a:pt x="9515" y="10140"/>
                    <a:pt x="7400" y="10985"/>
                    <a:pt x="8458" y="13098"/>
                  </a:cubicBezTo>
                  <a:cubicBezTo>
                    <a:pt x="14801" y="27042"/>
                    <a:pt x="14801" y="27042"/>
                    <a:pt x="14801" y="27042"/>
                  </a:cubicBezTo>
                  <a:cubicBezTo>
                    <a:pt x="15859" y="29154"/>
                    <a:pt x="17973" y="28309"/>
                    <a:pt x="17973" y="28309"/>
                  </a:cubicBezTo>
                  <a:cubicBezTo>
                    <a:pt x="17973" y="28309"/>
                    <a:pt x="18502" y="28309"/>
                    <a:pt x="19559" y="27887"/>
                  </a:cubicBezTo>
                  <a:cubicBezTo>
                    <a:pt x="37533" y="20281"/>
                    <a:pt x="59735" y="20281"/>
                    <a:pt x="59735" y="20281"/>
                  </a:cubicBezTo>
                  <a:cubicBezTo>
                    <a:pt x="69779" y="20281"/>
                    <a:pt x="77709" y="21971"/>
                    <a:pt x="82995" y="24929"/>
                  </a:cubicBezTo>
                  <a:cubicBezTo>
                    <a:pt x="87753" y="28309"/>
                    <a:pt x="90396" y="32957"/>
                    <a:pt x="90396" y="42676"/>
                  </a:cubicBezTo>
                  <a:cubicBezTo>
                    <a:pt x="90396" y="46056"/>
                    <a:pt x="90396" y="46056"/>
                    <a:pt x="90396" y="46056"/>
                  </a:cubicBezTo>
                  <a:cubicBezTo>
                    <a:pt x="82466" y="44788"/>
                    <a:pt x="75066" y="44366"/>
                    <a:pt x="75066" y="44366"/>
                  </a:cubicBezTo>
                  <a:close/>
                  <a:moveTo>
                    <a:pt x="38061" y="96338"/>
                  </a:moveTo>
                  <a:cubicBezTo>
                    <a:pt x="34889" y="94225"/>
                    <a:pt x="34361" y="93380"/>
                    <a:pt x="32775" y="92112"/>
                  </a:cubicBezTo>
                  <a:cubicBezTo>
                    <a:pt x="31189" y="89577"/>
                    <a:pt x="30132" y="86619"/>
                    <a:pt x="30132" y="82394"/>
                  </a:cubicBezTo>
                  <a:cubicBezTo>
                    <a:pt x="30132" y="76056"/>
                    <a:pt x="32775" y="71408"/>
                    <a:pt x="38590" y="68028"/>
                  </a:cubicBezTo>
                  <a:cubicBezTo>
                    <a:pt x="38590" y="68028"/>
                    <a:pt x="46519" y="62535"/>
                    <a:pt x="65022" y="62535"/>
                  </a:cubicBezTo>
                  <a:cubicBezTo>
                    <a:pt x="78766" y="62957"/>
                    <a:pt x="90396" y="64225"/>
                    <a:pt x="90396" y="64225"/>
                  </a:cubicBezTo>
                  <a:cubicBezTo>
                    <a:pt x="90396" y="98028"/>
                    <a:pt x="90396" y="98028"/>
                    <a:pt x="90396" y="98028"/>
                  </a:cubicBezTo>
                  <a:cubicBezTo>
                    <a:pt x="90396" y="98028"/>
                    <a:pt x="90396" y="98028"/>
                    <a:pt x="90396" y="98028"/>
                  </a:cubicBezTo>
                  <a:cubicBezTo>
                    <a:pt x="90396" y="98028"/>
                    <a:pt x="78766" y="100140"/>
                    <a:pt x="65550" y="100563"/>
                  </a:cubicBezTo>
                  <a:cubicBezTo>
                    <a:pt x="46519" y="101408"/>
                    <a:pt x="38061" y="96338"/>
                    <a:pt x="38061" y="963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n"/>
            <p:cNvSpPr/>
            <p:nvPr/>
          </p:nvSpPr>
          <p:spPr>
            <a:xfrm>
              <a:off x="5161" y="1676"/>
              <a:ext cx="385" cy="652"/>
            </a:xfrm>
            <a:custGeom>
              <a:rect b="b" l="l" r="r" t="t"/>
              <a:pathLst>
                <a:path extrusionOk="0" h="120000" w="120000">
                  <a:moveTo>
                    <a:pt x="119263" y="5652"/>
                  </a:moveTo>
                  <a:cubicBezTo>
                    <a:pt x="120000" y="3913"/>
                    <a:pt x="118527" y="3043"/>
                    <a:pt x="117055" y="3043"/>
                  </a:cubicBezTo>
                  <a:cubicBezTo>
                    <a:pt x="114846" y="2173"/>
                    <a:pt x="104539" y="869"/>
                    <a:pt x="95705" y="869"/>
                  </a:cubicBezTo>
                  <a:cubicBezTo>
                    <a:pt x="79509" y="0"/>
                    <a:pt x="70674" y="1739"/>
                    <a:pt x="62576" y="3913"/>
                  </a:cubicBezTo>
                  <a:cubicBezTo>
                    <a:pt x="54478" y="6086"/>
                    <a:pt x="45644" y="9565"/>
                    <a:pt x="40490" y="13478"/>
                  </a:cubicBezTo>
                  <a:cubicBezTo>
                    <a:pt x="40490" y="3913"/>
                    <a:pt x="40490" y="3913"/>
                    <a:pt x="40490" y="3913"/>
                  </a:cubicBezTo>
                  <a:cubicBezTo>
                    <a:pt x="40490" y="2608"/>
                    <a:pt x="39018" y="1739"/>
                    <a:pt x="36809" y="1739"/>
                  </a:cubicBezTo>
                  <a:cubicBezTo>
                    <a:pt x="3680" y="1739"/>
                    <a:pt x="3680" y="1739"/>
                    <a:pt x="3680" y="1739"/>
                  </a:cubicBezTo>
                  <a:cubicBezTo>
                    <a:pt x="2208" y="1739"/>
                    <a:pt x="0" y="2608"/>
                    <a:pt x="0" y="3913"/>
                  </a:cubicBezTo>
                  <a:cubicBezTo>
                    <a:pt x="0" y="117391"/>
                    <a:pt x="0" y="117391"/>
                    <a:pt x="0" y="117391"/>
                  </a:cubicBezTo>
                  <a:cubicBezTo>
                    <a:pt x="0" y="118695"/>
                    <a:pt x="2208" y="120000"/>
                    <a:pt x="4417" y="120000"/>
                  </a:cubicBezTo>
                  <a:cubicBezTo>
                    <a:pt x="38282" y="120000"/>
                    <a:pt x="38282" y="120000"/>
                    <a:pt x="38282" y="120000"/>
                  </a:cubicBezTo>
                  <a:cubicBezTo>
                    <a:pt x="40490" y="120000"/>
                    <a:pt x="41963" y="118695"/>
                    <a:pt x="41963" y="117391"/>
                  </a:cubicBezTo>
                  <a:cubicBezTo>
                    <a:pt x="41963" y="60869"/>
                    <a:pt x="41963" y="60869"/>
                    <a:pt x="41963" y="60869"/>
                  </a:cubicBezTo>
                  <a:cubicBezTo>
                    <a:pt x="41963" y="53478"/>
                    <a:pt x="43435" y="45652"/>
                    <a:pt x="46380" y="40869"/>
                  </a:cubicBezTo>
                  <a:cubicBezTo>
                    <a:pt x="49325" y="36086"/>
                    <a:pt x="53006" y="32608"/>
                    <a:pt x="57423" y="29565"/>
                  </a:cubicBezTo>
                  <a:cubicBezTo>
                    <a:pt x="62576" y="26956"/>
                    <a:pt x="67730" y="25217"/>
                    <a:pt x="73619" y="23913"/>
                  </a:cubicBezTo>
                  <a:cubicBezTo>
                    <a:pt x="79509" y="23043"/>
                    <a:pt x="86134" y="22608"/>
                    <a:pt x="90552" y="22608"/>
                  </a:cubicBezTo>
                  <a:cubicBezTo>
                    <a:pt x="97177" y="22608"/>
                    <a:pt x="104539" y="23478"/>
                    <a:pt x="104539" y="23478"/>
                  </a:cubicBezTo>
                  <a:cubicBezTo>
                    <a:pt x="107484" y="23913"/>
                    <a:pt x="108957" y="23043"/>
                    <a:pt x="109693" y="21739"/>
                  </a:cubicBezTo>
                  <a:cubicBezTo>
                    <a:pt x="111901" y="18260"/>
                    <a:pt x="117791" y="7826"/>
                    <a:pt x="119263" y="5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n"/>
            <p:cNvSpPr/>
            <p:nvPr/>
          </p:nvSpPr>
          <p:spPr>
            <a:xfrm>
              <a:off x="3806" y="1406"/>
              <a:ext cx="727" cy="1218"/>
            </a:xfrm>
            <a:custGeom>
              <a:rect b="b" l="l" r="r" t="t"/>
              <a:pathLst>
                <a:path extrusionOk="0" h="120000" w="120000">
                  <a:moveTo>
                    <a:pt x="118051" y="1398"/>
                  </a:moveTo>
                  <a:cubicBezTo>
                    <a:pt x="116103" y="932"/>
                    <a:pt x="114155" y="699"/>
                    <a:pt x="111428" y="466"/>
                  </a:cubicBezTo>
                  <a:cubicBezTo>
                    <a:pt x="108701" y="233"/>
                    <a:pt x="105584" y="0"/>
                    <a:pt x="102077" y="0"/>
                  </a:cubicBezTo>
                  <a:cubicBezTo>
                    <a:pt x="90000" y="0"/>
                    <a:pt x="80259" y="2097"/>
                    <a:pt x="73246" y="6291"/>
                  </a:cubicBezTo>
                  <a:cubicBezTo>
                    <a:pt x="66623" y="10252"/>
                    <a:pt x="61948" y="16543"/>
                    <a:pt x="59610" y="24699"/>
                  </a:cubicBezTo>
                  <a:cubicBezTo>
                    <a:pt x="58831" y="27495"/>
                    <a:pt x="58831" y="27495"/>
                    <a:pt x="58831" y="27495"/>
                  </a:cubicBezTo>
                  <a:cubicBezTo>
                    <a:pt x="43246" y="27495"/>
                    <a:pt x="43246" y="27495"/>
                    <a:pt x="43246" y="27495"/>
                  </a:cubicBezTo>
                  <a:cubicBezTo>
                    <a:pt x="43246" y="27495"/>
                    <a:pt x="41298" y="27495"/>
                    <a:pt x="40909" y="28660"/>
                  </a:cubicBezTo>
                  <a:cubicBezTo>
                    <a:pt x="38571" y="37048"/>
                    <a:pt x="38571" y="37048"/>
                    <a:pt x="38571" y="37048"/>
                  </a:cubicBezTo>
                  <a:cubicBezTo>
                    <a:pt x="38181" y="37980"/>
                    <a:pt x="38961" y="38446"/>
                    <a:pt x="40519" y="38446"/>
                  </a:cubicBezTo>
                  <a:cubicBezTo>
                    <a:pt x="55714" y="38446"/>
                    <a:pt x="55714" y="38446"/>
                    <a:pt x="55714" y="38446"/>
                  </a:cubicBezTo>
                  <a:cubicBezTo>
                    <a:pt x="40519" y="89475"/>
                    <a:pt x="40519" y="89475"/>
                    <a:pt x="40519" y="89475"/>
                  </a:cubicBezTo>
                  <a:cubicBezTo>
                    <a:pt x="39350" y="93669"/>
                    <a:pt x="37792" y="96932"/>
                    <a:pt x="36233" y="99495"/>
                  </a:cubicBezTo>
                  <a:cubicBezTo>
                    <a:pt x="34675" y="102058"/>
                    <a:pt x="33506" y="103922"/>
                    <a:pt x="31558" y="105320"/>
                  </a:cubicBezTo>
                  <a:cubicBezTo>
                    <a:pt x="30000" y="106718"/>
                    <a:pt x="28051" y="107650"/>
                    <a:pt x="25324" y="108116"/>
                  </a:cubicBezTo>
                  <a:cubicBezTo>
                    <a:pt x="22987" y="108582"/>
                    <a:pt x="20259" y="108815"/>
                    <a:pt x="17142" y="108815"/>
                  </a:cubicBezTo>
                  <a:cubicBezTo>
                    <a:pt x="15584" y="108815"/>
                    <a:pt x="13636" y="108815"/>
                    <a:pt x="11688" y="108582"/>
                  </a:cubicBezTo>
                  <a:cubicBezTo>
                    <a:pt x="10129" y="108349"/>
                    <a:pt x="9350" y="108116"/>
                    <a:pt x="8181" y="107883"/>
                  </a:cubicBezTo>
                  <a:cubicBezTo>
                    <a:pt x="8181" y="107883"/>
                    <a:pt x="6233" y="107417"/>
                    <a:pt x="5844" y="108582"/>
                  </a:cubicBezTo>
                  <a:cubicBezTo>
                    <a:pt x="5064" y="109281"/>
                    <a:pt x="1168" y="116038"/>
                    <a:pt x="779" y="116737"/>
                  </a:cubicBezTo>
                  <a:cubicBezTo>
                    <a:pt x="0" y="117669"/>
                    <a:pt x="779" y="118135"/>
                    <a:pt x="1558" y="118368"/>
                  </a:cubicBezTo>
                  <a:cubicBezTo>
                    <a:pt x="3896" y="118834"/>
                    <a:pt x="5064" y="119067"/>
                    <a:pt x="7792" y="119533"/>
                  </a:cubicBezTo>
                  <a:cubicBezTo>
                    <a:pt x="11688" y="120000"/>
                    <a:pt x="14805" y="120000"/>
                    <a:pt x="17922" y="120000"/>
                  </a:cubicBezTo>
                  <a:cubicBezTo>
                    <a:pt x="24155" y="120000"/>
                    <a:pt x="30000" y="119533"/>
                    <a:pt x="34675" y="118601"/>
                  </a:cubicBezTo>
                  <a:cubicBezTo>
                    <a:pt x="39350" y="117436"/>
                    <a:pt x="43636" y="115572"/>
                    <a:pt x="47142" y="113242"/>
                  </a:cubicBezTo>
                  <a:cubicBezTo>
                    <a:pt x="51428" y="110679"/>
                    <a:pt x="53766" y="107883"/>
                    <a:pt x="56103" y="104155"/>
                  </a:cubicBezTo>
                  <a:cubicBezTo>
                    <a:pt x="58441" y="100427"/>
                    <a:pt x="60389" y="95766"/>
                    <a:pt x="61948" y="90407"/>
                  </a:cubicBezTo>
                  <a:cubicBezTo>
                    <a:pt x="77532" y="38446"/>
                    <a:pt x="77532" y="38446"/>
                    <a:pt x="77532" y="38446"/>
                  </a:cubicBezTo>
                  <a:cubicBezTo>
                    <a:pt x="100129" y="38446"/>
                    <a:pt x="100129" y="38446"/>
                    <a:pt x="100129" y="38446"/>
                  </a:cubicBezTo>
                  <a:cubicBezTo>
                    <a:pt x="100129" y="38446"/>
                    <a:pt x="101688" y="38446"/>
                    <a:pt x="102077" y="37281"/>
                  </a:cubicBezTo>
                  <a:cubicBezTo>
                    <a:pt x="104805" y="28660"/>
                    <a:pt x="104805" y="28660"/>
                    <a:pt x="104805" y="28660"/>
                  </a:cubicBezTo>
                  <a:cubicBezTo>
                    <a:pt x="104805" y="27961"/>
                    <a:pt x="104415" y="27495"/>
                    <a:pt x="102467" y="27495"/>
                  </a:cubicBezTo>
                  <a:cubicBezTo>
                    <a:pt x="80649" y="27495"/>
                    <a:pt x="80649" y="27495"/>
                    <a:pt x="80649" y="27495"/>
                  </a:cubicBezTo>
                  <a:cubicBezTo>
                    <a:pt x="81038" y="27262"/>
                    <a:pt x="81818" y="22601"/>
                    <a:pt x="84545" y="18174"/>
                  </a:cubicBezTo>
                  <a:cubicBezTo>
                    <a:pt x="85324" y="16310"/>
                    <a:pt x="87272" y="14912"/>
                    <a:pt x="89220" y="13980"/>
                  </a:cubicBezTo>
                  <a:cubicBezTo>
                    <a:pt x="90779" y="12815"/>
                    <a:pt x="92727" y="12116"/>
                    <a:pt x="94675" y="11883"/>
                  </a:cubicBezTo>
                  <a:cubicBezTo>
                    <a:pt x="97012" y="11417"/>
                    <a:pt x="99350" y="11184"/>
                    <a:pt x="102077" y="11184"/>
                  </a:cubicBezTo>
                  <a:cubicBezTo>
                    <a:pt x="104025" y="11184"/>
                    <a:pt x="106363" y="11184"/>
                    <a:pt x="107922" y="11417"/>
                  </a:cubicBezTo>
                  <a:cubicBezTo>
                    <a:pt x="109870" y="11650"/>
                    <a:pt x="110649" y="11883"/>
                    <a:pt x="111428" y="11883"/>
                  </a:cubicBezTo>
                  <a:cubicBezTo>
                    <a:pt x="113376" y="12349"/>
                    <a:pt x="113766" y="12116"/>
                    <a:pt x="114155" y="11417"/>
                  </a:cubicBezTo>
                  <a:cubicBezTo>
                    <a:pt x="119610" y="2796"/>
                    <a:pt x="119610" y="2796"/>
                    <a:pt x="119610" y="2796"/>
                  </a:cubicBezTo>
                  <a:cubicBezTo>
                    <a:pt x="120000" y="1864"/>
                    <a:pt x="118831" y="1398"/>
                    <a:pt x="118051" y="13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n"/>
            <p:cNvSpPr/>
            <p:nvPr/>
          </p:nvSpPr>
          <p:spPr>
            <a:xfrm>
              <a:off x="2542" y="1421"/>
              <a:ext cx="132" cy="907"/>
            </a:xfrm>
            <a:custGeom>
              <a:rect b="b" l="l" r="r" t="t"/>
              <a:pathLst>
                <a:path extrusionOk="0" h="120000" w="120000">
                  <a:moveTo>
                    <a:pt x="119999" y="118125"/>
                  </a:moveTo>
                  <a:cubicBezTo>
                    <a:pt x="119999" y="119062"/>
                    <a:pt x="115714" y="120000"/>
                    <a:pt x="109285" y="120000"/>
                  </a:cubicBezTo>
                  <a:cubicBezTo>
                    <a:pt x="10714" y="120000"/>
                    <a:pt x="10714" y="120000"/>
                    <a:pt x="10714" y="120000"/>
                  </a:cubicBezTo>
                  <a:cubicBezTo>
                    <a:pt x="4285" y="120000"/>
                    <a:pt x="0" y="119062"/>
                    <a:pt x="0" y="118125"/>
                  </a:cubicBezTo>
                  <a:cubicBezTo>
                    <a:pt x="0" y="1562"/>
                    <a:pt x="0" y="1562"/>
                    <a:pt x="0" y="1562"/>
                  </a:cubicBezTo>
                  <a:cubicBezTo>
                    <a:pt x="0" y="625"/>
                    <a:pt x="4285" y="0"/>
                    <a:pt x="10714" y="0"/>
                  </a:cubicBezTo>
                  <a:cubicBezTo>
                    <a:pt x="109285" y="0"/>
                    <a:pt x="109285" y="0"/>
                    <a:pt x="109285" y="0"/>
                  </a:cubicBezTo>
                  <a:cubicBezTo>
                    <a:pt x="115714" y="0"/>
                    <a:pt x="119999" y="625"/>
                    <a:pt x="119999" y="1562"/>
                  </a:cubicBezTo>
                  <a:lnTo>
                    <a:pt x="119999" y="118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" name="Google Shape;21;n"/>
          <p:cNvCxnSpPr/>
          <p:nvPr/>
        </p:nvCxnSpPr>
        <p:spPr>
          <a:xfrm>
            <a:off x="5832389" y="0"/>
            <a:ext cx="0" cy="469556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Why-We-Sleep-Unlocking-Dreams/dp/1501144316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df9cae95_0_140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df9cae95_0_14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Joke about not stress testing</a:t>
            </a: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4f0d6fe5e_0_8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4f0d6fe5e_0_8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Early 20s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Eager to work, HR had to kick me out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Full-time work and school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Immigration Process in Canada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7258b48c3b7c6155_90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7258b48c3b7c6155_90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7258b48c3b7c6155_908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7258b48c3b7c6155_90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 was lucky to have a </a:t>
            </a:r>
            <a:r>
              <a:rPr lang="en-US"/>
              <a:t>colleague</a:t>
            </a:r>
            <a:r>
              <a:rPr lang="en-US"/>
              <a:t> of mine who inspired me to actually try to change my habits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 hope to inspire some of you as well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Mentioned purpose and goals before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Even pairs will be enough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go to meetup, run after work,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References back to the idea of motivators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4788540e9_0_131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4788540e9_0_13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Want to reiterate</a:t>
            </a:r>
            <a:endParaRPr sz="14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51720ca57_0_151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51720ca57_0_15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51720ca57_0_156:notes"/>
          <p:cNvSpPr/>
          <p:nvPr>
            <p:ph idx="2" type="sldImg"/>
          </p:nvPr>
        </p:nvSpPr>
        <p:spPr>
          <a:xfrm>
            <a:off x="390585" y="697230"/>
            <a:ext cx="62298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51720ca57_0_15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spcFirstLastPara="1" rIns="93275" wrap="square" tIns="93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4f0d6fe5e_0_9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4f0d6fe5e_0_9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Reference: https://pixabay.com/en/emergency-emergency-services-1137137/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401d6872d_1_12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401d6872d_1_12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01d6872d_1_13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01d6872d_1_13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Motivators: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Death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Lower Quality of Life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Purpose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Birth of Kids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Religion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Community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Alcoholics </a:t>
            </a:r>
            <a:r>
              <a:rPr lang="en-US"/>
              <a:t>Anonymous</a:t>
            </a:r>
            <a:r>
              <a:rPr lang="en-US"/>
              <a:t> are very succesful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01d6872d_1_14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01d6872d_1_14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4788540e9_0_1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4788540e9_0_1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0affd3e9_0_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50affd3e9_0_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Nature is smart -&gt; No reason to leave something if unnecessary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 of Stress: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Fight or Flight response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Sleep </a:t>
            </a:r>
            <a:r>
              <a:rPr lang="en-US"/>
              <a:t>deprivation</a:t>
            </a:r>
            <a:r>
              <a:rPr lang="en-US"/>
              <a:t> -&gt; long hunts, trailing an animal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Hunger -&gt; body stores energy during diets and when we were </a:t>
            </a:r>
            <a:r>
              <a:rPr lang="en-US"/>
              <a:t>unsuccessful</a:t>
            </a:r>
            <a:r>
              <a:rPr lang="en-US"/>
              <a:t> hunters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4788540e9_0_2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4788540e9_0_2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 so inherently good, why does it feel bad to be stressed?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 I get unwanted weight, insomnia, anger issues, etc.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4788540e9_0_2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4788540e9_0_2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 Term: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Acute stress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Heat shock (sauna and cold shower)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Term: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Long state of distress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Body energy is </a:t>
            </a:r>
            <a:r>
              <a:rPr lang="en-US"/>
              <a:t>exhausted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4788540e9_0_4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4788540e9_0_4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4f0d6fe5e_0_2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4f0d6fe5e_0_2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788540e9_0_4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788540e9_0_4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4788540e9_0_3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4788540e9_0_3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Daily routine is a potential for stress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many opportunities for Stress, but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make it opportunities for anti-Stress (relaxation playground)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Stress can reside on all levels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Need a comprehensive, planned approach to fight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Keep the most obvious, Work to last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4788540e9_0_13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4788540e9_0_13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48568ddb0_0_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48568ddb0_0_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Emotions swings of different kinds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Diseases such as Cancer, </a:t>
            </a:r>
            <a:r>
              <a:rPr lang="en-US"/>
              <a:t>Alzheimer's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Lean mass, not losing weight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Better focus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Memory is flushed (reason why we say “let’s sleep on it”)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Skills learning stage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4788540e9_0_16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4788540e9_0_16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4788540e9_0_17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4788540e9_0_17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https://www.amazon.com/Why-We-Sleep-Unlocking-Dreams/dp/1501144316</a:t>
            </a:r>
            <a:r>
              <a:rPr lang="en-US"/>
              <a:t> Matthew Walker PhD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48568ddb0_0_15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48568ddb0_0_15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4788540e9_0_22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4788540e9_0_22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Pollution Fixing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Avoid Bluelight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Night Shift - iPhone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Redshift - Linux Laptop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Felix Gray - glasses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Avoid Light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Polar Bear eye mask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Avoid Noise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Ear Plugs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Controlled Environment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Temperature Control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Cooler in the evening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Warmer in the morning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Cleanliness should be maintained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Uninterrupted 8 hours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 Drinking 2 hours before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 exercising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 napping right before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 stressors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On wake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Things happen, but try to wake up at the same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Nap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4788540e9_0_19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4788540e9_0_19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</a:t>
            </a:r>
            <a:r>
              <a:rPr lang="en-US"/>
              <a:t>https://www.amazon.com/Sleep-Myth-Hours-Power-Recharge-ebook/dp/B073P4BW6B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48568ddb0_0_3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48568ddb0_0_3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4f0d6fe5e_0_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4f0d6fe5e_0_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48568ddb0_0_6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48568ddb0_0_6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48568ddb0_0_15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48568ddb0_0_15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/>
              <a:t>Why not diets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Moderation is the key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Studies have shown that many people eat their way back and gain additional weight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Experimenting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Everyone is unique, and you need to find what works for you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Keep track of nutrientsSupplements!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General advice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Less sugar (note on the carbs)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More greens (including veggies)</a:t>
            </a:r>
            <a:endParaRPr/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Keep moderation in check</a:t>
            </a:r>
            <a:endParaRPr/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Might use mixer like MagicBullet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Focus on macronutrients, not on calories (Sodium, carbs, fats)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258b48c3b7c6155_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258b48c3b7c6155_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258b48c3b7c6155_8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258b48c3b7c6155_8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https://www.amazon.com/Power-Habit-What-Life-Business/dp/081298160X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258b48c3b7c6155_1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258b48c3b7c6155_1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258b48c3b7c6155_2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258b48c3b7c6155_2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Nutrition, Sleep, Fitness - what is it if not Daily Routines?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258b48c3b7c6155_2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258b48c3b7c6155_2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4788540e9_0_27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4788540e9_0_27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Joke about not being a loop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Focus on </a:t>
            </a:r>
            <a:r>
              <a:rPr lang="en-US"/>
              <a:t>Changing</a:t>
            </a:r>
            <a:r>
              <a:rPr lang="en-US"/>
              <a:t> the Routine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Example: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Woman was biting nails because she felt pressure in her fingers (Cue)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Reward was a feeling of satisfaction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Changed the routine to be sitting on her fingers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258b48c3b7c6155_4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258b48c3b7c6155_4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258b48c3b7c6155_4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258b48c3b7c6155_4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Keystone Habits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Changes in your behaviour that effect other areas of your life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Exercises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Focus on Safety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Small Wins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Michael Phelps and his routine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Completing ToDos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Weight loss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4f0d6fe5e_0_1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4f0d6fe5e_0_1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4788540e9_0_29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4788540e9_0_29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</a:t>
            </a:r>
            <a:r>
              <a:rPr lang="en-US"/>
              <a:t>https://www.amazon.com/Power-Habit-What-Life-Business/dp/081298160X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258b48c3b7c6155_6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258b48c3b7c6155_6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258b48c3b7c6155_16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258b48c3b7c6155_16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4788540e9_0_26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4788540e9_0_26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</a:t>
            </a:r>
            <a:r>
              <a:rPr lang="en-US"/>
              <a:t>reinforce</a:t>
            </a:r>
            <a:r>
              <a:rPr lang="en-US"/>
              <a:t> the habit, just put cloth next to your bed every morning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258b48c3b7c6155_19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258b48c3b7c6155_19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Triggers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Cloths in the morning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Timeslot in your calendard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Reward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Gamify your workout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Setting 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Establishes belief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Example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Sign up for marathon, short run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Finding Community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Part of the belief system that establish habits for a long run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258b48c3b7c6155_31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7258b48c3b7c6155_31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https://www.amazon.com/Power-Habit-What-Life-Business/dp/081298160X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258b48c3b7c6155_23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258b48c3b7c6155_23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reinforce the habit, just put cloth next to your bed every morning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502a221cc_0_10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4502a221cc_0_10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/>
              <a:t>Acute Stress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Heat shock in sauna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Cold shower in the morning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Example</a:t>
            </a:r>
            <a:endParaRPr/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Running in cold weather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Experiment</a:t>
            </a:r>
            <a:r>
              <a:rPr lang="en-US"/>
              <a:t> with Cardio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Try running, spin classes, competions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Note: </a:t>
            </a:r>
            <a:r>
              <a:rPr lang="en-US"/>
              <a:t>Health first</a:t>
            </a:r>
            <a:r>
              <a:rPr lang="en-US"/>
              <a:t>, think moderation and proper equipement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Note: </a:t>
            </a:r>
            <a:r>
              <a:rPr lang="en-US"/>
              <a:t>Don't</a:t>
            </a:r>
            <a:r>
              <a:rPr lang="en-US"/>
              <a:t> overdo it!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Yoga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It is in between Mental and Physical fitness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Experiment with different kinds of Yoga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Great for core strength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Twice a week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258b48c3b7c6155_25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258b48c3b7c6155_25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reinforce the habit, just put cloth next to your bed every morning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258b48c3b7c6155_28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258b48c3b7c6155_28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/>
              <a:t>Active Commute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Biking, scooter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Running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Walking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Mark in Calendar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Treat as an important task in your day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Desk Type Rotation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Standing Desk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Treadmill Desk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Fitness Ball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Boredom Plan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When we are bored, snaking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Exercise, go for walk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4f0d6fe5e_0_5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4f0d6fe5e_0_5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258b48c3b7c6155_29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258b48c3b7c6155_29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reinforce the habit, just put cloth next to your bed every morning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502a221cc_0_12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502a221cc_0_12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Morning Routine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Set positive outlook for the 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Don`t feel guilty the entire day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Many Travel for clients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Go to the gym right away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Bodyweight exercises are great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Planking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Running (cardio)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Active Sightseeing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Walking/Biking Tours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258b48c3b7c6155_32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258b48c3b7c6155_32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258b48c3b7c6155_9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7258b48c3b7c6155_9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Mindfulness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Being present in the moment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Personal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Couldn`t understand it - felt somewhat elitist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Until I was finishing off my run and one of the audiobooks I was listening to defined Mindfulness for me again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Running exhausted me, so I was able to concentrate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258b48c3b7c6155_34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258b48c3b7c6155_34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/>
              <a:t>Too much information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Don`t simply have </a:t>
            </a:r>
            <a:r>
              <a:rPr lang="en-US"/>
              <a:t>hundreds</a:t>
            </a:r>
            <a:r>
              <a:rPr lang="en-US"/>
              <a:t> of notes in your house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Organize them into a single source of truth (app that you will use)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Evernote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7258b48c3b7c6155_51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7258b48c3b7c6155_51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https://www.amazon.com/Subtle-Art-Not-Giving-Counterintuitive/dp/0062457713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258b48c3b7c6155_36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7258b48c3b7c6155_36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258b48c3b7c6155_37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258b48c3b7c6155_37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Creator of CoffeeScript, Backbone.js, Underscore, etc.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7258b48c3b7c6155_35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7258b48c3b7c6155_35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/>
              <a:t>Never a good reason to be rude - no benefit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Angry letter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Abraham Lincoln used to write letters when angry but never send them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Not always need for a rush for constant improvements - stop and </a:t>
            </a:r>
            <a:r>
              <a:rPr lang="en-US"/>
              <a:t>appreciate</a:t>
            </a:r>
            <a:r>
              <a:rPr lang="en-US"/>
              <a:t> what was done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Share proactive, positive feedback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Tell them (juniors) that they have a talent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Example</a:t>
            </a:r>
            <a:endParaRPr/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</a:t>
            </a:r>
            <a:r>
              <a:rPr lang="en-US"/>
              <a:t>oby O'Brien and his father story -  11 years old, zero points, got positive feedback has been working ever since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258b48c3b7c6155_39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7258b48c3b7c6155_39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https://www.amazon.com/Power-Habit-What-Life-Business/dp/081298160X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4f0d6fe5e_0_6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4f0d6fe5e_0_6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258b48c3b7c6155_40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258b48c3b7c6155_40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258b48c3b7c6155_42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258b48c3b7c6155_42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/>
              <a:t>Going to nature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Remove headphones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Float Therapy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Sensory </a:t>
            </a:r>
            <a:r>
              <a:rPr lang="en-US"/>
              <a:t>deprivation</a:t>
            </a:r>
            <a:r>
              <a:rPr lang="en-US"/>
              <a:t> capsule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90 minutes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Understanding yourself and </a:t>
            </a:r>
            <a:r>
              <a:rPr lang="en-US"/>
              <a:t>appreciating</a:t>
            </a:r>
            <a:r>
              <a:rPr lang="en-US"/>
              <a:t> yourself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Remove fears of staying alone (or without a job) -&gt; removes stress and lets to make clear judgements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258b48c3b7c6155_45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258b48c3b7c6155_45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258b48c3b7c6155_44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258b48c3b7c6155_44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Unguided Meditation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Great to get into zone without distraction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Guided Meditation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Best place to start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Active Meditation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Staying in the moment when working out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Consistency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10 minutes is not too much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Tony </a:t>
            </a:r>
            <a:r>
              <a:rPr lang="en-US"/>
              <a:t>Robbins</a:t>
            </a:r>
            <a:r>
              <a:rPr lang="en-US"/>
              <a:t>, “If you don`t have 10 minutes for yourself, you don`t have life”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258b48c3b7c6155_46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258b48c3b7c6155_46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Doesn`t have anything to do with religion 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7258b48c3b7c6155_49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7258b48c3b7c6155_49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Headspace is especially great to get started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7258b48c3b7c6155_12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7258b48c3b7c6155_12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Doesn`t have anything to do with </a:t>
            </a:r>
            <a:r>
              <a:rPr lang="en-US"/>
              <a:t>religion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7258b48c3b7c6155_13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7258b48c3b7c6155_13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https://www.amazon.com/10-Happier-Self-Help-Actually-Works/dp/0062265431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258b48c3b7c6155_51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258b48c3b7c6155_51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4502a221cc_0_14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4502a221cc_0_14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4f0d6fe5e_0_1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4f0d6fe5e_0_1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258b48c3b7c6155_54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7258b48c3b7c6155_54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US"/>
              <a:t>Open office is nightmare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Otherwise, people would not have been looking for ways to find privacy, quite space, etc.</a:t>
            </a:r>
            <a:endParaRPr/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People (primarily, managers) end up using meeting rooms as their offices</a:t>
            </a:r>
            <a:endParaRPr/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Interestingly, I found some </a:t>
            </a:r>
            <a:r>
              <a:rPr lang="en-US"/>
              <a:t>salespeople</a:t>
            </a:r>
            <a:r>
              <a:rPr lang="en-US"/>
              <a:t> like it more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Don`t fall for Office perks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Example: Dinner for staying late</a:t>
            </a:r>
            <a:endParaRPr/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It is a bribe </a:t>
            </a:r>
            <a:endParaRPr/>
          </a:p>
          <a:p>
            <a: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Work is a balance where you trade your life energy (your time) for money</a:t>
            </a:r>
            <a:endParaRPr/>
          </a:p>
          <a:p>
            <a: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DHH - Work takes, Life gives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Work on Plane </a:t>
            </a:r>
            <a:r>
              <a:rPr lang="en-US"/>
              <a:t>dilemma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We get more work done on a plane or in a cafe rather than on our workplaces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Consider remote work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Work is just work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Don’t make it about status, friends, “family”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 do it on your own time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258b48c3b7c6155_62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258b48c3b7c6155_62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</a:t>
            </a:r>
            <a:r>
              <a:rPr lang="en-US"/>
              <a:t>https://www.amazon.com/Remote-Office-Required-Jason-Fried/dp/0804137501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7258b48c3b7c6155_55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7258b48c3b7c6155_55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258b48c3b7c6155_57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258b48c3b7c6155_57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Always prefer </a:t>
            </a:r>
            <a:r>
              <a:rPr lang="en-US"/>
              <a:t>asynchronous</a:t>
            </a:r>
            <a:r>
              <a:rPr lang="en-US"/>
              <a:t> communication 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Emergencies should be unique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Instant Messaging does not mean instant replies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Ignore but don`t forget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Make sure expectations are clear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Might expect to get a reply instantly or on Weekends</a:t>
            </a:r>
            <a:endParaRPr/>
          </a:p>
          <a:p>
            <a:pPr indent="-317500" lvl="2" marL="18288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Note: the worst when you get email on weekend with “don’t bother to reply until Monday”</a:t>
            </a:r>
            <a:endParaRPr/>
          </a:p>
          <a:p>
            <a:pPr indent="-317500" lvl="3" marL="2286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Lead by example and don`t reply</a:t>
            </a:r>
            <a:endParaRPr/>
          </a:p>
          <a:p>
            <a:pPr indent="-317500" lvl="3" marL="2286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Note: France outlawed this behaviour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Put your face as an avatar so people still feel like they work with people (and use webcam when possible)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7258b48c3b7c6155_61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7258b48c3b7c6155_61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258b48c3b7c6155_58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7258b48c3b7c6155_58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Mobile devices can be useful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but also can be time waster and stress source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Noise control in the office settings full of stressors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Controlling your environment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Getting into focused state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4502a221cc_0_20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4502a221cc_0_20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 </a:t>
            </a:r>
            <a:r>
              <a:rPr lang="en-US"/>
              <a:t>https://my-thai.org/two-minutes-just-quickly-checking-ig/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4502a221cc_0_219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4502a221cc_0_219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 Notification popups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All messaging apps are moved away from easy access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Apps are grouped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Reference: My Phone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7258b48c3b7c6155_64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7258b48c3b7c6155_64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Potentially even delete apps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Move messaging to the next screen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 notifications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Disable corporate account (at least after work)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Don`t Disturb Mode always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Who calls these days anyways?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My phone number is online and the phone calls I get from scammers on taxes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Put your phone arm length away from you - makes a huge difference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7258b48c3b7c6155_65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7258b48c3b7c6155_65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f0d6fe5e_0_2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f0d6fe5e_0_2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7258b48c3b7c6155_66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7258b48c3b7c6155_66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Benefits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studies shown that sitting in a cafe, people can focus more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it is all about the noise being </a:t>
            </a:r>
            <a:r>
              <a:rPr lang="en-US"/>
              <a:t>meaningless</a:t>
            </a:r>
            <a:r>
              <a:rPr lang="en-US"/>
              <a:t> to 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Sound Support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258b48c3b7c6155_67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258b48c3b7c6155_67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Headspace is especially great to get started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7258b48c3b7c6155_68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7258b48c3b7c6155_68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258b48c3b7c6155_691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258b48c3b7c6155_691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Headspace is especially great to get started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7258b48c3b7c6155_69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7258b48c3b7c6155_69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258b48c3b7c6155_70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258b48c3b7c6155_70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If need to discuss something, go to the room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Ping someone before interrupting them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Crucial for experts to have office hours like in academia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Make sure everyone agrees on what rules you want to follow as a team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7258b48c3b7c6155_715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7258b48c3b7c6155_715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258b48c3b7c6155_733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258b48c3b7c6155_733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These </a:t>
            </a:r>
            <a:r>
              <a:rPr lang="en-US"/>
              <a:t>projects</a:t>
            </a:r>
            <a:r>
              <a:rPr lang="en-US"/>
              <a:t> are </a:t>
            </a:r>
            <a:r>
              <a:rPr lang="en-US"/>
              <a:t>unknown</a:t>
            </a:r>
            <a:r>
              <a:rPr lang="en-US"/>
              <a:t> and ever harder to plan for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Dogfooding is the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Know you your domain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Try other products in your area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Example: Wordpress, Squarespace, WIX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Parkinson’s Laws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“</a:t>
            </a:r>
            <a:r>
              <a:rPr lang="en-US" sz="1050">
                <a:solidFill>
                  <a:srgbClr val="383838"/>
                </a:solidFill>
              </a:rPr>
              <a:t>work expands so as to fill the time available for its completion</a:t>
            </a:r>
            <a:r>
              <a:rPr lang="en-US"/>
              <a:t>”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Stop scope creep early, no benefit in it</a:t>
            </a:r>
            <a:endParaRPr/>
          </a:p>
          <a:p>
            <a:pPr indent="-295275" lvl="1" marL="914400" rtl="0" algn="l">
              <a:lnSpc>
                <a:spcPct val="157143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050"/>
              <a:buChar char="○"/>
            </a:pPr>
            <a:r>
              <a:rPr lang="en-US" sz="1050">
                <a:solidFill>
                  <a:srgbClr val="383838"/>
                </a:solidFill>
              </a:rPr>
              <a:t>Parkinson's law of triviality</a:t>
            </a:r>
            <a:endParaRPr sz="1050">
              <a:solidFill>
                <a:srgbClr val="383838"/>
              </a:solidFill>
            </a:endParaRPr>
          </a:p>
          <a:p>
            <a:pPr indent="-295275" lvl="2" marL="1371600" rtl="0" algn="l">
              <a:lnSpc>
                <a:spcPct val="157143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050"/>
              <a:buChar char="■"/>
            </a:pPr>
            <a:r>
              <a:rPr lang="en-US" sz="1050">
                <a:solidFill>
                  <a:srgbClr val="383838"/>
                </a:solidFill>
              </a:rPr>
              <a:t>Nuclear plant </a:t>
            </a:r>
            <a:r>
              <a:rPr lang="en-US" sz="1050">
                <a:solidFill>
                  <a:srgbClr val="383838"/>
                </a:solidFill>
              </a:rPr>
              <a:t>committee</a:t>
            </a:r>
            <a:r>
              <a:rPr lang="en-US" sz="1050">
                <a:solidFill>
                  <a:srgbClr val="383838"/>
                </a:solidFill>
              </a:rPr>
              <a:t> primarily focused on discussing what material </a:t>
            </a:r>
            <a:r>
              <a:rPr lang="en-US" sz="1050">
                <a:solidFill>
                  <a:srgbClr val="383838"/>
                </a:solidFill>
              </a:rPr>
              <a:t>bikeshedding</a:t>
            </a:r>
            <a:r>
              <a:rPr lang="en-US" sz="1050">
                <a:solidFill>
                  <a:srgbClr val="383838"/>
                </a:solidFill>
              </a:rPr>
              <a:t> should be made of</a:t>
            </a:r>
            <a:endParaRPr sz="1050">
              <a:solidFill>
                <a:srgbClr val="383838"/>
              </a:solidFill>
            </a:endParaRPr>
          </a:p>
          <a:p>
            <a:pPr indent="-295275" lvl="0" marL="457200" rtl="0" algn="l">
              <a:lnSpc>
                <a:spcPct val="157143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050"/>
              <a:buChar char="●"/>
            </a:pPr>
            <a:r>
              <a:rPr lang="en-US" sz="1050">
                <a:solidFill>
                  <a:srgbClr val="383838"/>
                </a:solidFill>
              </a:rPr>
              <a:t>Conway’s Law</a:t>
            </a:r>
            <a:endParaRPr sz="1050">
              <a:solidFill>
                <a:srgbClr val="383838"/>
              </a:solidFill>
            </a:endParaRPr>
          </a:p>
          <a:p>
            <a:pPr indent="-295275" lvl="1" marL="914400" rtl="0" algn="l">
              <a:lnSpc>
                <a:spcPct val="157143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050"/>
              <a:buChar char="○"/>
            </a:pPr>
            <a:r>
              <a:rPr lang="en-US" sz="1050">
                <a:solidFill>
                  <a:srgbClr val="383838"/>
                </a:solidFill>
              </a:rPr>
              <a:t>Your design will match your organization’s structure</a:t>
            </a:r>
            <a:endParaRPr sz="1050">
              <a:solidFill>
                <a:srgbClr val="383838"/>
              </a:solidFill>
            </a:endParaRPr>
          </a:p>
          <a:p>
            <a:pPr indent="-295275" lvl="2" marL="1371600" rtl="0" algn="l">
              <a:lnSpc>
                <a:spcPct val="157143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050"/>
              <a:buChar char="■"/>
            </a:pPr>
            <a:r>
              <a:rPr lang="en-US" sz="1050">
                <a:solidFill>
                  <a:srgbClr val="383838"/>
                </a:solidFill>
              </a:rPr>
              <a:t>Begin with the team</a:t>
            </a:r>
            <a:endParaRPr sz="1050">
              <a:solidFill>
                <a:srgbClr val="38383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258b48c3b7c6155_74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258b48c3b7c6155_74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Overworking is an issue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Productivity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state of being productive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Effectiveness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producing desired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7258b48c3b7c6155_764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7258b48c3b7c6155_764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If we work long hours, we will keep doing it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Especially consultants, hard to know when the day stops and where it starts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Establish boundaries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Expectations should be very clear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with you team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with your boss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with your family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You are not isolated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Simple math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Overworking is the major regret and here is a reference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f0d6fe5e_0_7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f0d6fe5e_0_7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4401d6872d_1_18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4401d6872d_1_18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https://www.amazon.com/Top-Five-Regrets-Dying-Transformed/dp/140194065X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258b48c3b7c6155_80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258b48c3b7c6155_80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258b48c3b7c6155_77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258b48c3b7c6155_77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Simple math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Protect your time, keep yourself focused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Unused benefits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Unlimited</a:t>
            </a:r>
            <a:r>
              <a:rPr lang="en-US"/>
              <a:t> vacation </a:t>
            </a:r>
            <a:endParaRPr/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Not actually </a:t>
            </a:r>
            <a:r>
              <a:rPr lang="en-US"/>
              <a:t>limited</a:t>
            </a:r>
            <a:endParaRPr/>
          </a:p>
          <a:p>
            <a: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Take what you used to + 1 day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Education funds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VTOs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Share your passion with family and friends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meetups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DevoxxKids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Challenge yourself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 reason to leave, maybe transfer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Try new tool/framework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502a221cc_0_13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502a221cc_0_13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</a:t>
            </a:r>
            <a:r>
              <a:rPr lang="en-US"/>
              <a:t>https://www.amazon.com/Doesnt-Have-Be-Crazy-Work/dp/0062874780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258b48c3b7c6155_857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258b48c3b7c6155_857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7258b48c3b7c6155_88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7258b48c3b7c6155_88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4788540e9_0_66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44788540e9_0_66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Following diets and practices by the book is never a good idea - in life, at work, or anywhere else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Overdoing it is a bad idea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Analogy: running marathon without training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will complete, but will not be able to do anything for days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You need to have goals to succeed (simpler the better)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Don`t fight your nature, work with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remember Habits Loop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7258b48c3b7c6155_920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7258b48c3b7c6155_920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 Link: </a:t>
            </a:r>
            <a:r>
              <a:rPr lang="en-US"/>
              <a:t>https://www.amazon.com/Own-Day-Your-Life-Optimized/dp/0062684078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44788540e9_0_75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44788540e9_0_75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should you even trust me?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7258b48c3b7c6155_892:notes"/>
          <p:cNvSpPr/>
          <p:nvPr>
            <p:ph idx="2" type="sldImg"/>
          </p:nvPr>
        </p:nvSpPr>
        <p:spPr>
          <a:xfrm>
            <a:off x="407987" y="696912"/>
            <a:ext cx="61944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7258b48c3b7c6155_892:notes"/>
          <p:cNvSpPr txBox="1"/>
          <p:nvPr>
            <p:ph idx="1" type="body"/>
          </p:nvPr>
        </p:nvSpPr>
        <p:spPr>
          <a:xfrm>
            <a:off x="407987" y="4415789"/>
            <a:ext cx="6194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Find someone you can trust (someone who resonates with you and your style)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Example: I trust Ben Greenfield, and if I search for “Are nuts healthy” I would include his name in the search query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 blood work, talk to professional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Experiment with different foods and see what works for you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Share your experience - there are many people like you, and they would want to learn from and with you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/>
          <p:nvPr>
            <p:ph type="ctrTitle"/>
          </p:nvPr>
        </p:nvSpPr>
        <p:spPr>
          <a:xfrm>
            <a:off x="415503" y="992767"/>
            <a:ext cx="113577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8" name="Google Shape;28;p2"/>
          <p:cNvSpPr txBox="1"/>
          <p:nvPr>
            <p:ph idx="1" type="subTitle"/>
          </p:nvPr>
        </p:nvSpPr>
        <p:spPr>
          <a:xfrm>
            <a:off x="415492" y="3778833"/>
            <a:ext cx="113577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415492" y="1474833"/>
            <a:ext cx="11357700" cy="26181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415492" y="4202967"/>
            <a:ext cx="11357700" cy="1734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or Question Slide" showMasterSp="0">
  <p:cSld name="Quote or Question 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12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/>
        <p:spPr>
          <a:xfrm>
            <a:off x="0" y="0"/>
            <a:ext cx="12188700" cy="68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type="ctrTitle"/>
          </p:nvPr>
        </p:nvSpPr>
        <p:spPr>
          <a:xfrm>
            <a:off x="1897777" y="1216080"/>
            <a:ext cx="82950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875" lIns="121875" spcFirstLastPara="1" rIns="121875" wrap="square" tIns="12187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1897777" y="3352526"/>
            <a:ext cx="82950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74650" lvl="0" marL="457200" marR="0" rtl="0" algn="l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Char char="​"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23" id="71" name="Google Shape;71;p13"/>
          <p:cNvPicPr preferRelativeResize="0"/>
          <p:nvPr/>
        </p:nvPicPr>
        <p:blipFill/>
        <p:spPr>
          <a:xfrm>
            <a:off x="11320472" y="6257915"/>
            <a:ext cx="616200" cy="4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">
  <p:cSld name="Basic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571500" y="63503"/>
            <a:ext cx="11046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875" lIns="121875" spcFirstLastPara="1" rIns="121875" wrap="square" tIns="12187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i="0" sz="31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571500" y="1764285"/>
            <a:ext cx="11046000" cy="4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55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571503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74650" lvl="0" marL="457200" marR="0" rtl="0" algn="l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Char char="​"/>
              <a:defRPr b="0" i="0" sz="23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1" type="ftr"/>
          </p:nvPr>
        </p:nvSpPr>
        <p:spPr>
          <a:xfrm>
            <a:off x="577850" y="6410462"/>
            <a:ext cx="88710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">
  <p:cSld name="2 Colum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571500" y="63503"/>
            <a:ext cx="11046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875" lIns="121875" spcFirstLastPara="1" rIns="121875" wrap="square" tIns="12187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i="0" sz="31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571500" y="1764285"/>
            <a:ext cx="5303400" cy="4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55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6313932" y="1764285"/>
            <a:ext cx="5303400" cy="4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55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b="0" i="0" sz="2000" u="none" cap="none" strike="noStrike">
                <a:solidFill>
                  <a:srgbClr val="3E6E8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3" type="body"/>
          </p:nvPr>
        </p:nvSpPr>
        <p:spPr>
          <a:xfrm>
            <a:off x="571503" y="1097179"/>
            <a:ext cx="1104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74650" lvl="0" marL="457200" marR="0" rtl="0" algn="l">
              <a:spcBef>
                <a:spcPts val="1100"/>
              </a:spcBef>
              <a:spcAft>
                <a:spcPts val="0"/>
              </a:spcAft>
              <a:buClr>
                <a:srgbClr val="7F7F7F"/>
              </a:buClr>
              <a:buSzPts val="2300"/>
              <a:buFont typeface="Arial"/>
              <a:buChar char="​"/>
              <a:defRPr b="0" i="0" sz="2300" u="none" cap="none" strike="noStrike">
                <a:solidFill>
                  <a:srgbClr val="5C64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SzPts val="1900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1" type="ftr"/>
          </p:nvPr>
        </p:nvSpPr>
        <p:spPr>
          <a:xfrm>
            <a:off x="577850" y="6410462"/>
            <a:ext cx="88710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15492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6441522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15492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15492" y="185280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53496" y="600200"/>
            <a:ext cx="8488200" cy="5454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6094413" y="33"/>
            <a:ext cx="60945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353908" y="1644233"/>
            <a:ext cx="5392200" cy="1976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353908" y="3737433"/>
            <a:ext cx="5392200" cy="164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6584285" y="965600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415492" y="5640767"/>
            <a:ext cx="7996200" cy="806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engreenfieldfitness.com/podcast/biohacking-podcasts/podcast-109-shownotes/" TargetMode="External"/><Relationship Id="rId4" Type="http://schemas.openxmlformats.org/officeDocument/2006/relationships/hyperlink" Target="https://theshawnstevensonmodel.com/podcasts/" TargetMode="External"/><Relationship Id="rId5" Type="http://schemas.openxmlformats.org/officeDocument/2006/relationships/hyperlink" Target="https://www.onnit.com/podcast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strava.com/" TargetMode="External"/><Relationship Id="rId4" Type="http://schemas.openxmlformats.org/officeDocument/2006/relationships/hyperlink" Target="https://myzone.org/" TargetMode="External"/><Relationship Id="rId5" Type="http://schemas.openxmlformats.org/officeDocument/2006/relationships/hyperlink" Target="https://www.fitbit.com/eu/home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snarky.ca/setting-expectations-for-open-source-participation/" TargetMode="External"/><Relationship Id="rId4" Type="http://schemas.openxmlformats.org/officeDocument/2006/relationships/hyperlink" Target="https://changelog.com/podcast/31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www.headspace.com" TargetMode="External"/><Relationship Id="rId4" Type="http://schemas.openxmlformats.org/officeDocument/2006/relationships/hyperlink" Target="https://itunes.apple.com/us/app/relax-meditation-mindfulness-sleep-sounds-noise/id367506176?mt=8" TargetMode="External"/><Relationship Id="rId5" Type="http://schemas.openxmlformats.org/officeDocument/2006/relationships/hyperlink" Target="https://www.calm.com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brain.fm" TargetMode="External"/><Relationship Id="rId4" Type="http://schemas.openxmlformats.org/officeDocument/2006/relationships/hyperlink" Target="https://www.spotify.com" TargetMode="External"/><Relationship Id="rId5" Type="http://schemas.openxmlformats.org/officeDocument/2006/relationships/hyperlink" Target="https://mynoise.net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thewirecutter.com/reviews/best-earplugs-for-sleeping/" TargetMode="External"/><Relationship Id="rId4" Type="http://schemas.openxmlformats.org/officeDocument/2006/relationships/hyperlink" Target="https://news.ycombinator.com/item?id=18172870" TargetMode="External"/><Relationship Id="rId5" Type="http://schemas.openxmlformats.org/officeDocument/2006/relationships/hyperlink" Target="https://www.bose.com/en_us/products/headphones/noise_cancelling_headphones.html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ctrTitle"/>
          </p:nvPr>
        </p:nvSpPr>
        <p:spPr>
          <a:xfrm>
            <a:off x="415503" y="1359517"/>
            <a:ext cx="113577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Stress Driven</a:t>
            </a:r>
            <a:endParaRPr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Development</a:t>
            </a:r>
            <a:endParaRPr sz="9600"/>
          </a:p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415492" y="4266783"/>
            <a:ext cx="113577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13970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Dmitry Vinnik, @DmitryVinnik</a:t>
            </a:r>
            <a:endParaRPr sz="4800">
              <a:solidFill>
                <a:srgbClr val="FFFFFF"/>
              </a:solidFill>
            </a:endParaRPr>
          </a:p>
          <a:p>
            <a:pPr indent="13970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Lead Software Engineer, Salesforce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rgbClr val="231F21"/>
              </a:buClr>
              <a:buSzPts val="3300"/>
              <a:buFont typeface="Arial"/>
              <a:buNone/>
            </a:pPr>
            <a:r>
              <a:t/>
            </a:r>
            <a:endParaRPr sz="3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10475" y="2867800"/>
            <a:ext cx="116148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Will share my story</a:t>
            </a:r>
            <a:endParaRPr sz="7200"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354000" y="2686150"/>
            <a:ext cx="59031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Fall, 2015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2001375" y="3609675"/>
            <a:ext cx="84330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Something felt off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5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To that last point of sharing</a:t>
            </a:r>
            <a:endParaRPr sz="7200"/>
          </a:p>
        </p:txBody>
      </p:sp>
      <p:sp>
        <p:nvSpPr>
          <p:cNvPr id="1118" name="Google Shape;1118;p11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9" name="Google Shape;1119;p115"/>
          <p:cNvSpPr txBox="1"/>
          <p:nvPr>
            <p:ph type="title"/>
          </p:nvPr>
        </p:nvSpPr>
        <p:spPr>
          <a:xfrm>
            <a:off x="-374425" y="2867850"/>
            <a:ext cx="131106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Skipped major part of habits</a:t>
            </a:r>
            <a:endParaRPr sz="7200"/>
          </a:p>
        </p:txBody>
      </p:sp>
      <p:sp>
        <p:nvSpPr>
          <p:cNvPr id="1120" name="Google Shape;1120;p115"/>
          <p:cNvSpPr txBox="1"/>
          <p:nvPr>
            <p:ph type="title"/>
          </p:nvPr>
        </p:nvSpPr>
        <p:spPr>
          <a:xfrm>
            <a:off x="-460950" y="2867850"/>
            <a:ext cx="131106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What makes them stick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6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Beliefs</a:t>
            </a:r>
            <a:endParaRPr sz="7200"/>
          </a:p>
        </p:txBody>
      </p:sp>
      <p:sp>
        <p:nvSpPr>
          <p:cNvPr id="1126" name="Google Shape;1126;p116"/>
          <p:cNvSpPr/>
          <p:nvPr/>
        </p:nvSpPr>
        <p:spPr>
          <a:xfrm>
            <a:off x="896125" y="540675"/>
            <a:ext cx="49701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Find Inspiration</a:t>
            </a:r>
            <a:endParaRPr sz="6000"/>
          </a:p>
        </p:txBody>
      </p:sp>
      <p:sp>
        <p:nvSpPr>
          <p:cNvPr id="1127" name="Google Shape;1127;p116"/>
          <p:cNvSpPr/>
          <p:nvPr/>
        </p:nvSpPr>
        <p:spPr>
          <a:xfrm>
            <a:off x="6888672" y="540667"/>
            <a:ext cx="45093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Find Purpose</a:t>
            </a:r>
            <a:endParaRPr sz="6000"/>
          </a:p>
        </p:txBody>
      </p:sp>
      <p:sp>
        <p:nvSpPr>
          <p:cNvPr id="1128" name="Google Shape;1128;p116"/>
          <p:cNvSpPr/>
          <p:nvPr/>
        </p:nvSpPr>
        <p:spPr>
          <a:xfrm>
            <a:off x="3839771" y="4366383"/>
            <a:ext cx="45093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Find Community</a:t>
            </a:r>
            <a:endParaRPr sz="6000"/>
          </a:p>
        </p:txBody>
      </p:sp>
      <p:sp>
        <p:nvSpPr>
          <p:cNvPr id="1129" name="Google Shape;1129;p11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7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Call For Action</a:t>
            </a:r>
            <a:endParaRPr sz="8000"/>
          </a:p>
        </p:txBody>
      </p:sp>
      <p:sp>
        <p:nvSpPr>
          <p:cNvPr id="1135" name="Google Shape;1135;p117"/>
          <p:cNvSpPr/>
          <p:nvPr/>
        </p:nvSpPr>
        <p:spPr>
          <a:xfrm>
            <a:off x="896125" y="540675"/>
            <a:ext cx="49701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Find Purpose</a:t>
            </a:r>
            <a:endParaRPr sz="6000"/>
          </a:p>
        </p:txBody>
      </p:sp>
      <p:sp>
        <p:nvSpPr>
          <p:cNvPr id="1136" name="Google Shape;1136;p117"/>
          <p:cNvSpPr/>
          <p:nvPr/>
        </p:nvSpPr>
        <p:spPr>
          <a:xfrm>
            <a:off x="6888672" y="540667"/>
            <a:ext cx="45093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Inspire and be Inspired</a:t>
            </a:r>
            <a:endParaRPr sz="5500"/>
          </a:p>
        </p:txBody>
      </p:sp>
      <p:sp>
        <p:nvSpPr>
          <p:cNvPr id="1137" name="Google Shape;1137;p117"/>
          <p:cNvSpPr/>
          <p:nvPr/>
        </p:nvSpPr>
        <p:spPr>
          <a:xfrm>
            <a:off x="3839771" y="4366383"/>
            <a:ext cx="4509300" cy="2077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Enjoy Life</a:t>
            </a:r>
            <a:endParaRPr sz="6000"/>
          </a:p>
        </p:txBody>
      </p:sp>
      <p:sp>
        <p:nvSpPr>
          <p:cNvPr id="1138" name="Google Shape;1138;p11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8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Q/A</a:t>
            </a:r>
            <a:endParaRPr sz="8000"/>
          </a:p>
        </p:txBody>
      </p:sp>
      <p:sp>
        <p:nvSpPr>
          <p:cNvPr id="1144" name="Google Shape;1144;p11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19"/>
          <p:cNvSpPr txBox="1"/>
          <p:nvPr>
            <p:ph type="title"/>
          </p:nvPr>
        </p:nvSpPr>
        <p:spPr>
          <a:xfrm>
            <a:off x="415492" y="-16233"/>
            <a:ext cx="113577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Contact</a:t>
            </a:r>
            <a:r>
              <a:rPr lang="en-US" sz="8000"/>
              <a:t> Speaker</a:t>
            </a:r>
            <a:endParaRPr sz="8000"/>
          </a:p>
        </p:txBody>
      </p:sp>
      <p:sp>
        <p:nvSpPr>
          <p:cNvPr id="1150" name="Google Shape;1150;p119"/>
          <p:cNvSpPr txBox="1"/>
          <p:nvPr/>
        </p:nvSpPr>
        <p:spPr>
          <a:xfrm>
            <a:off x="1294429" y="2034633"/>
            <a:ext cx="3999000" cy="3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1651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E6E84"/>
              </a:solidFill>
            </a:endParaRPr>
          </a:p>
        </p:txBody>
      </p:sp>
      <p:sp>
        <p:nvSpPr>
          <p:cNvPr id="1151" name="Google Shape;1151;p119"/>
          <p:cNvSpPr txBox="1"/>
          <p:nvPr>
            <p:ph idx="1" type="body"/>
          </p:nvPr>
        </p:nvSpPr>
        <p:spPr>
          <a:xfrm>
            <a:off x="415492" y="1739833"/>
            <a:ext cx="11357700" cy="4555200"/>
          </a:xfrm>
          <a:prstGeom prst="rect">
            <a:avLst/>
          </a:prstGeom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Twitter: @DmitryVinnik</a:t>
            </a:r>
            <a:endParaRPr sz="6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LinkedIn: in/dmitry-vinnik/</a:t>
            </a:r>
            <a:endParaRPr sz="6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</a:rPr>
              <a:t>Email: dmitry@dvinnik.com</a:t>
            </a:r>
            <a:endParaRPr sz="6400">
              <a:solidFill>
                <a:srgbClr val="FFFFFF"/>
              </a:solidFill>
            </a:endParaRPr>
          </a:p>
          <a:p>
            <a:pPr indent="1651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6400">
              <a:solidFill>
                <a:srgbClr val="FFFFFF"/>
              </a:solidFill>
            </a:endParaRPr>
          </a:p>
        </p:txBody>
      </p:sp>
      <p:sp>
        <p:nvSpPr>
          <p:cNvPr id="1152" name="Google Shape;1152;p11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575" y="270050"/>
            <a:ext cx="8988074" cy="59475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6"/>
          <p:cNvSpPr txBox="1"/>
          <p:nvPr>
            <p:ph type="title"/>
          </p:nvPr>
        </p:nvSpPr>
        <p:spPr>
          <a:xfrm>
            <a:off x="415550" y="6154475"/>
            <a:ext cx="11357700" cy="6510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Reference: Pixabay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Unwanted Experience</a:t>
            </a:r>
            <a:endParaRPr sz="7200"/>
          </a:p>
        </p:txBody>
      </p:sp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543275" y="2867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But</a:t>
            </a:r>
            <a:endParaRPr sz="7200"/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478700" y="2867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Very Beneficial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It became my motivator</a:t>
            </a:r>
            <a:endParaRPr sz="7200"/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8"/>
          <p:cNvSpPr txBox="1"/>
          <p:nvPr>
            <p:ph type="title"/>
          </p:nvPr>
        </p:nvSpPr>
        <p:spPr>
          <a:xfrm>
            <a:off x="469467" y="2867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Motivators</a:t>
            </a:r>
            <a:endParaRPr sz="7200"/>
          </a:p>
        </p:txBody>
      </p:sp>
      <p:sp>
        <p:nvSpPr>
          <p:cNvPr id="187" name="Google Shape;187;p28"/>
          <p:cNvSpPr/>
          <p:nvPr/>
        </p:nvSpPr>
        <p:spPr>
          <a:xfrm>
            <a:off x="668850" y="625375"/>
            <a:ext cx="3888300" cy="1542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Fear</a:t>
            </a:r>
            <a:endParaRPr sz="7200"/>
          </a:p>
        </p:txBody>
      </p:sp>
      <p:sp>
        <p:nvSpPr>
          <p:cNvPr id="188" name="Google Shape;188;p28"/>
          <p:cNvSpPr/>
          <p:nvPr/>
        </p:nvSpPr>
        <p:spPr>
          <a:xfrm>
            <a:off x="7045375" y="625375"/>
            <a:ext cx="4342200" cy="1542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Purpose</a:t>
            </a:r>
            <a:endParaRPr sz="7200"/>
          </a:p>
        </p:txBody>
      </p:sp>
      <p:sp>
        <p:nvSpPr>
          <p:cNvPr id="189" name="Google Shape;189;p28"/>
          <p:cNvSpPr/>
          <p:nvPr/>
        </p:nvSpPr>
        <p:spPr>
          <a:xfrm>
            <a:off x="6340100" y="4722075"/>
            <a:ext cx="5315100" cy="1542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Community</a:t>
            </a:r>
            <a:endParaRPr sz="7200"/>
          </a:p>
        </p:txBody>
      </p:sp>
      <p:sp>
        <p:nvSpPr>
          <p:cNvPr id="190" name="Google Shape;190;p28"/>
          <p:cNvSpPr/>
          <p:nvPr/>
        </p:nvSpPr>
        <p:spPr>
          <a:xfrm>
            <a:off x="481500" y="4641150"/>
            <a:ext cx="4342200" cy="1542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Religion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278900" y="2867850"/>
            <a:ext cx="117075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Great, we found motivation!</a:t>
            </a:r>
            <a:endParaRPr sz="7200"/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29"/>
          <p:cNvSpPr txBox="1"/>
          <p:nvPr>
            <p:ph type="title"/>
          </p:nvPr>
        </p:nvSpPr>
        <p:spPr>
          <a:xfrm>
            <a:off x="431300" y="2867850"/>
            <a:ext cx="117075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Now what?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Identify the problem</a:t>
            </a:r>
            <a:endParaRPr sz="7200"/>
          </a:p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30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Is all Stress bad?</a:t>
            </a:r>
            <a:endParaRPr sz="7200"/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53891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Nature is smart</a:t>
            </a:r>
            <a:endParaRPr sz="7200"/>
          </a:p>
        </p:txBody>
      </p:sp>
      <p:sp>
        <p:nvSpPr>
          <p:cNvPr id="211" name="Google Shape;211;p3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31"/>
          <p:cNvSpPr txBox="1"/>
          <p:nvPr>
            <p:ph type="title"/>
          </p:nvPr>
        </p:nvSpPr>
        <p:spPr>
          <a:xfrm>
            <a:off x="567892" y="29440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Purpose</a:t>
            </a:r>
            <a:r>
              <a:rPr lang="en-US" sz="7200"/>
              <a:t> of Stress</a:t>
            </a:r>
            <a:endParaRPr sz="7200"/>
          </a:p>
        </p:txBody>
      </p:sp>
      <p:sp>
        <p:nvSpPr>
          <p:cNvPr id="213" name="Google Shape;213;p31"/>
          <p:cNvSpPr/>
          <p:nvPr/>
        </p:nvSpPr>
        <p:spPr>
          <a:xfrm>
            <a:off x="1207400" y="615775"/>
            <a:ext cx="3718800" cy="169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Fight</a:t>
            </a:r>
            <a:endParaRPr sz="7200"/>
          </a:p>
        </p:txBody>
      </p:sp>
      <p:sp>
        <p:nvSpPr>
          <p:cNvPr id="214" name="Google Shape;214;p31"/>
          <p:cNvSpPr/>
          <p:nvPr/>
        </p:nvSpPr>
        <p:spPr>
          <a:xfrm>
            <a:off x="6855850" y="615775"/>
            <a:ext cx="3902400" cy="169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Flight</a:t>
            </a:r>
            <a:endParaRPr sz="7200"/>
          </a:p>
        </p:txBody>
      </p:sp>
      <p:sp>
        <p:nvSpPr>
          <p:cNvPr id="215" name="Google Shape;215;p31"/>
          <p:cNvSpPr/>
          <p:nvPr/>
        </p:nvSpPr>
        <p:spPr>
          <a:xfrm>
            <a:off x="1207400" y="4551625"/>
            <a:ext cx="3525600" cy="169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Sleep</a:t>
            </a:r>
            <a:endParaRPr sz="7200"/>
          </a:p>
        </p:txBody>
      </p:sp>
      <p:sp>
        <p:nvSpPr>
          <p:cNvPr id="216" name="Google Shape;216;p31"/>
          <p:cNvSpPr/>
          <p:nvPr/>
        </p:nvSpPr>
        <p:spPr>
          <a:xfrm>
            <a:off x="7039400" y="4551625"/>
            <a:ext cx="3718800" cy="169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Hunger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415492" y="21820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If Stress makes sense...</a:t>
            </a:r>
            <a:endParaRPr sz="7200"/>
          </a:p>
        </p:txBody>
      </p:sp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32"/>
          <p:cNvSpPr txBox="1"/>
          <p:nvPr>
            <p:ph type="title"/>
          </p:nvPr>
        </p:nvSpPr>
        <p:spPr>
          <a:xfrm>
            <a:off x="415492" y="3213375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Why do I feel so bad?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Types of Stress</a:t>
            </a:r>
            <a:endParaRPr sz="7200"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3555363" y="840300"/>
            <a:ext cx="5078100" cy="168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Short-Term</a:t>
            </a:r>
            <a:endParaRPr sz="7200"/>
          </a:p>
        </p:txBody>
      </p:sp>
      <p:sp>
        <p:nvSpPr>
          <p:cNvPr id="231" name="Google Shape;231;p33"/>
          <p:cNvSpPr/>
          <p:nvPr/>
        </p:nvSpPr>
        <p:spPr>
          <a:xfrm>
            <a:off x="3555288" y="4537025"/>
            <a:ext cx="5078100" cy="168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Long</a:t>
            </a:r>
            <a:r>
              <a:rPr lang="en-US" sz="7200"/>
              <a:t>-Term</a:t>
            </a:r>
            <a:endParaRPr sz="7200"/>
          </a:p>
        </p:txBody>
      </p:sp>
      <p:cxnSp>
        <p:nvCxnSpPr>
          <p:cNvPr id="232" name="Google Shape;232;p33"/>
          <p:cNvCxnSpPr/>
          <p:nvPr/>
        </p:nvCxnSpPr>
        <p:spPr>
          <a:xfrm>
            <a:off x="3794950" y="4346100"/>
            <a:ext cx="4454400" cy="203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3"/>
          <p:cNvCxnSpPr/>
          <p:nvPr/>
        </p:nvCxnSpPr>
        <p:spPr>
          <a:xfrm flipH="1" rot="10800000">
            <a:off x="3966625" y="4346150"/>
            <a:ext cx="4301100" cy="214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Conclusion?</a:t>
            </a:r>
            <a:endParaRPr sz="7200"/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34"/>
          <p:cNvSpPr txBox="1"/>
          <p:nvPr>
            <p:ph type="title"/>
          </p:nvPr>
        </p:nvSpPr>
        <p:spPr>
          <a:xfrm>
            <a:off x="415554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Incorporate 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Short-Term Stress</a:t>
            </a:r>
            <a:endParaRPr sz="7200"/>
          </a:p>
        </p:txBody>
      </p:sp>
      <p:sp>
        <p:nvSpPr>
          <p:cNvPr id="241" name="Google Shape;241;p34"/>
          <p:cNvSpPr txBox="1"/>
          <p:nvPr>
            <p:ph type="title"/>
          </p:nvPr>
        </p:nvSpPr>
        <p:spPr>
          <a:xfrm>
            <a:off x="540854" y="2867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Eliminate</a:t>
            </a:r>
            <a:r>
              <a:rPr lang="en-US" sz="7200"/>
              <a:t> 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Long-Term Stress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11406074" y="6333134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81825" y="214825"/>
            <a:ext cx="47142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</a:rPr>
              <a:t>Goals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801275" y="1508300"/>
            <a:ext cx="11029500" cy="135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Better Understanding of Stress</a:t>
            </a:r>
            <a:endParaRPr sz="6000"/>
          </a:p>
        </p:txBody>
      </p:sp>
      <p:sp>
        <p:nvSpPr>
          <p:cNvPr id="99" name="Google Shape;99;p17"/>
          <p:cNvSpPr/>
          <p:nvPr/>
        </p:nvSpPr>
        <p:spPr>
          <a:xfrm>
            <a:off x="801275" y="3428225"/>
            <a:ext cx="11029500" cy="135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Practices of Dealing w/ Stress</a:t>
            </a:r>
            <a:endParaRPr sz="6000"/>
          </a:p>
        </p:txBody>
      </p:sp>
      <p:sp>
        <p:nvSpPr>
          <p:cNvPr id="100" name="Google Shape;100;p17"/>
          <p:cNvSpPr/>
          <p:nvPr/>
        </p:nvSpPr>
        <p:spPr>
          <a:xfrm>
            <a:off x="801275" y="5361400"/>
            <a:ext cx="11029500" cy="135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How to Move Forward</a:t>
            </a:r>
            <a:endParaRPr sz="6000"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1520087" y="3166875"/>
            <a:ext cx="9591900" cy="9900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rgbClr val="FFFFFF"/>
                </a:solidFill>
              </a:rPr>
              <a:t>What are our goals?</a:t>
            </a:r>
            <a:endParaRPr b="0" sz="7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Easier said than done</a:t>
            </a:r>
            <a:endParaRPr sz="7200"/>
          </a:p>
        </p:txBody>
      </p:sp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35"/>
          <p:cNvSpPr txBox="1"/>
          <p:nvPr>
            <p:ph type="title"/>
          </p:nvPr>
        </p:nvSpPr>
        <p:spPr>
          <a:xfrm>
            <a:off x="567892" y="2867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But</a:t>
            </a:r>
            <a:endParaRPr sz="7200"/>
          </a:p>
        </p:txBody>
      </p:sp>
      <p:sp>
        <p:nvSpPr>
          <p:cNvPr id="249" name="Google Shape;249;p35"/>
          <p:cNvSpPr txBox="1"/>
          <p:nvPr>
            <p:ph type="title"/>
          </p:nvPr>
        </p:nvSpPr>
        <p:spPr>
          <a:xfrm>
            <a:off x="7202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There is a good old trick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Divide and Conquer!</a:t>
            </a:r>
            <a:endParaRPr sz="7200"/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36"/>
          <p:cNvSpPr/>
          <p:nvPr/>
        </p:nvSpPr>
        <p:spPr>
          <a:xfrm>
            <a:off x="98297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Sleep</a:t>
            </a:r>
            <a:endParaRPr sz="7200"/>
          </a:p>
        </p:txBody>
      </p:sp>
      <p:sp>
        <p:nvSpPr>
          <p:cNvPr id="257" name="Google Shape;257;p36"/>
          <p:cNvSpPr/>
          <p:nvPr/>
        </p:nvSpPr>
        <p:spPr>
          <a:xfrm>
            <a:off x="656652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258" name="Google Shape;258;p36"/>
          <p:cNvSpPr/>
          <p:nvPr/>
        </p:nvSpPr>
        <p:spPr>
          <a:xfrm>
            <a:off x="6566525" y="4596175"/>
            <a:ext cx="4388400" cy="159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  <p:sp>
        <p:nvSpPr>
          <p:cNvPr id="259" name="Google Shape;259;p36"/>
          <p:cNvSpPr/>
          <p:nvPr/>
        </p:nvSpPr>
        <p:spPr>
          <a:xfrm>
            <a:off x="98297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260" name="Google Shape;260;p36"/>
          <p:cNvSpPr txBox="1"/>
          <p:nvPr>
            <p:ph type="title"/>
          </p:nvPr>
        </p:nvSpPr>
        <p:spPr>
          <a:xfrm>
            <a:off x="567892" y="2867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Grounds for Stress</a:t>
            </a:r>
            <a:endParaRPr sz="7200"/>
          </a:p>
        </p:txBody>
      </p:sp>
      <p:sp>
        <p:nvSpPr>
          <p:cNvPr id="261" name="Google Shape;261;p36"/>
          <p:cNvSpPr txBox="1"/>
          <p:nvPr>
            <p:ph type="title"/>
          </p:nvPr>
        </p:nvSpPr>
        <p:spPr>
          <a:xfrm>
            <a:off x="667367" y="2867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Grounds for </a:t>
            </a:r>
            <a:r>
              <a:rPr lang="en-US" sz="7200"/>
              <a:t>anti</a:t>
            </a:r>
            <a:r>
              <a:rPr lang="en-US" sz="7200"/>
              <a:t>-Stress</a:t>
            </a:r>
            <a:endParaRPr sz="7200"/>
          </a:p>
        </p:txBody>
      </p:sp>
      <p:sp>
        <p:nvSpPr>
          <p:cNvPr id="262" name="Google Shape;262;p36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263" name="Google Shape;263;p36"/>
          <p:cNvSpPr/>
          <p:nvPr/>
        </p:nvSpPr>
        <p:spPr>
          <a:xfrm>
            <a:off x="98297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264" name="Google Shape;264;p36"/>
          <p:cNvSpPr/>
          <p:nvPr/>
        </p:nvSpPr>
        <p:spPr>
          <a:xfrm>
            <a:off x="6566525" y="4596175"/>
            <a:ext cx="4388400" cy="159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Why Sleep?</a:t>
            </a:r>
            <a:endParaRPr sz="7200"/>
          </a:p>
        </p:txBody>
      </p:sp>
      <p:sp>
        <p:nvSpPr>
          <p:cNvPr id="270" name="Google Shape;270;p3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37"/>
          <p:cNvSpPr txBox="1"/>
          <p:nvPr>
            <p:ph type="title"/>
          </p:nvPr>
        </p:nvSpPr>
        <p:spPr>
          <a:xfrm>
            <a:off x="415563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Do you need a reason?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Reasons to Sleep</a:t>
            </a:r>
            <a:endParaRPr sz="7200"/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982975" y="650225"/>
            <a:ext cx="49896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Depression</a:t>
            </a:r>
            <a:endParaRPr sz="7200"/>
          </a:p>
        </p:txBody>
      </p:sp>
      <p:sp>
        <p:nvSpPr>
          <p:cNvPr id="279" name="Google Shape;279;p38"/>
          <p:cNvSpPr/>
          <p:nvPr/>
        </p:nvSpPr>
        <p:spPr>
          <a:xfrm>
            <a:off x="6827800" y="650225"/>
            <a:ext cx="49896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Diseases</a:t>
            </a:r>
            <a:endParaRPr sz="7200"/>
          </a:p>
        </p:txBody>
      </p:sp>
      <p:sp>
        <p:nvSpPr>
          <p:cNvPr id="280" name="Google Shape;280;p38"/>
          <p:cNvSpPr/>
          <p:nvPr/>
        </p:nvSpPr>
        <p:spPr>
          <a:xfrm>
            <a:off x="982975" y="4443950"/>
            <a:ext cx="49896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↑ Creativity</a:t>
            </a:r>
            <a:endParaRPr sz="7200"/>
          </a:p>
        </p:txBody>
      </p:sp>
      <p:sp>
        <p:nvSpPr>
          <p:cNvPr id="281" name="Google Shape;281;p38"/>
          <p:cNvSpPr/>
          <p:nvPr/>
        </p:nvSpPr>
        <p:spPr>
          <a:xfrm>
            <a:off x="6827800" y="4443950"/>
            <a:ext cx="49896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↑ Memory</a:t>
            </a:r>
            <a:endParaRPr sz="7200"/>
          </a:p>
        </p:txBody>
      </p:sp>
      <p:cxnSp>
        <p:nvCxnSpPr>
          <p:cNvPr id="282" name="Google Shape;282;p38"/>
          <p:cNvCxnSpPr/>
          <p:nvPr/>
        </p:nvCxnSpPr>
        <p:spPr>
          <a:xfrm>
            <a:off x="1310150" y="469850"/>
            <a:ext cx="4165500" cy="200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8"/>
          <p:cNvCxnSpPr/>
          <p:nvPr/>
        </p:nvCxnSpPr>
        <p:spPr>
          <a:xfrm flipH="1" rot="10800000">
            <a:off x="1418575" y="469900"/>
            <a:ext cx="3939600" cy="206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8"/>
          <p:cNvCxnSpPr/>
          <p:nvPr/>
        </p:nvCxnSpPr>
        <p:spPr>
          <a:xfrm>
            <a:off x="7262175" y="469875"/>
            <a:ext cx="4165500" cy="200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8"/>
          <p:cNvCxnSpPr/>
          <p:nvPr/>
        </p:nvCxnSpPr>
        <p:spPr>
          <a:xfrm flipH="1" rot="10800000">
            <a:off x="7370600" y="469925"/>
            <a:ext cx="3939600" cy="206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Still need convincing?</a:t>
            </a:r>
            <a:endParaRPr sz="7200"/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Book Suggestion</a:t>
            </a:r>
            <a:endParaRPr sz="7200"/>
          </a:p>
        </p:txBody>
      </p:sp>
      <p:sp>
        <p:nvSpPr>
          <p:cNvPr id="297" name="Google Shape;297;p4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425" y="1286975"/>
            <a:ext cx="3529949" cy="5327702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Great</a:t>
            </a:r>
            <a:endParaRPr sz="7200"/>
          </a:p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1"/>
          <p:cNvSpPr txBox="1"/>
          <p:nvPr/>
        </p:nvSpPr>
        <p:spPr>
          <a:xfrm>
            <a:off x="279900" y="1929000"/>
            <a:ext cx="1162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N</a:t>
            </a:r>
            <a:r>
              <a:rPr lang="en-US" sz="7200">
                <a:solidFill>
                  <a:schemeClr val="dk1"/>
                </a:solidFill>
              </a:rPr>
              <a:t>ow we know why to sleep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415500" y="1928950"/>
            <a:ext cx="1162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But how should we sleep?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Path to Healthy Sleep</a:t>
            </a:r>
            <a:endParaRPr sz="7200"/>
          </a:p>
        </p:txBody>
      </p:sp>
      <p:sp>
        <p:nvSpPr>
          <p:cNvPr id="312" name="Google Shape;312;p4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42"/>
          <p:cNvSpPr/>
          <p:nvPr/>
        </p:nvSpPr>
        <p:spPr>
          <a:xfrm>
            <a:off x="515525" y="550275"/>
            <a:ext cx="5098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Light &amp; Noise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Pollution</a:t>
            </a:r>
            <a:endParaRPr sz="6000"/>
          </a:p>
        </p:txBody>
      </p:sp>
      <p:sp>
        <p:nvSpPr>
          <p:cNvPr id="314" name="Google Shape;314;p42"/>
          <p:cNvSpPr/>
          <p:nvPr/>
        </p:nvSpPr>
        <p:spPr>
          <a:xfrm>
            <a:off x="6560925" y="4422425"/>
            <a:ext cx="5098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Constant Wake Time</a:t>
            </a:r>
            <a:endParaRPr sz="6000"/>
          </a:p>
        </p:txBody>
      </p:sp>
      <p:sp>
        <p:nvSpPr>
          <p:cNvPr id="315" name="Google Shape;315;p42"/>
          <p:cNvSpPr/>
          <p:nvPr/>
        </p:nvSpPr>
        <p:spPr>
          <a:xfrm>
            <a:off x="6560925" y="550275"/>
            <a:ext cx="5098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Controlled Environment</a:t>
            </a:r>
            <a:endParaRPr sz="6000"/>
          </a:p>
        </p:txBody>
      </p:sp>
      <p:sp>
        <p:nvSpPr>
          <p:cNvPr id="316" name="Google Shape;316;p42"/>
          <p:cNvSpPr/>
          <p:nvPr/>
        </p:nvSpPr>
        <p:spPr>
          <a:xfrm>
            <a:off x="515525" y="4422425"/>
            <a:ext cx="5098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8 Hours,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Uninterrupted</a:t>
            </a:r>
            <a:endParaRPr sz="6000"/>
          </a:p>
        </p:txBody>
      </p:sp>
      <p:cxnSp>
        <p:nvCxnSpPr>
          <p:cNvPr id="317" name="Google Shape;317;p42"/>
          <p:cNvCxnSpPr/>
          <p:nvPr/>
        </p:nvCxnSpPr>
        <p:spPr>
          <a:xfrm>
            <a:off x="1066200" y="413300"/>
            <a:ext cx="4165500" cy="200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2"/>
          <p:cNvCxnSpPr/>
          <p:nvPr/>
        </p:nvCxnSpPr>
        <p:spPr>
          <a:xfrm flipH="1" rot="10800000">
            <a:off x="1174625" y="413350"/>
            <a:ext cx="3939600" cy="206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Book Suggestion</a:t>
            </a:r>
            <a:endParaRPr sz="7200"/>
          </a:p>
        </p:txBody>
      </p:sp>
      <p:sp>
        <p:nvSpPr>
          <p:cNvPr id="324" name="Google Shape;324;p4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575" y="1270500"/>
            <a:ext cx="3860871" cy="5327698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44"/>
          <p:cNvSpPr/>
          <p:nvPr/>
        </p:nvSpPr>
        <p:spPr>
          <a:xfrm>
            <a:off x="98297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Sleep</a:t>
            </a:r>
            <a:endParaRPr sz="7200"/>
          </a:p>
        </p:txBody>
      </p:sp>
      <p:sp>
        <p:nvSpPr>
          <p:cNvPr id="332" name="Google Shape;332;p44"/>
          <p:cNvSpPr/>
          <p:nvPr/>
        </p:nvSpPr>
        <p:spPr>
          <a:xfrm>
            <a:off x="656652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333" name="Google Shape;333;p44"/>
          <p:cNvSpPr/>
          <p:nvPr/>
        </p:nvSpPr>
        <p:spPr>
          <a:xfrm>
            <a:off x="6566525" y="4596175"/>
            <a:ext cx="4388400" cy="159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  <p:sp>
        <p:nvSpPr>
          <p:cNvPr id="334" name="Google Shape;334;p44"/>
          <p:cNvSpPr/>
          <p:nvPr/>
        </p:nvSpPr>
        <p:spPr>
          <a:xfrm>
            <a:off x="98297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335" name="Google Shape;335;p44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Grounds for anti-Stress</a:t>
            </a:r>
            <a:endParaRPr sz="7200"/>
          </a:p>
        </p:txBody>
      </p:sp>
      <p:sp>
        <p:nvSpPr>
          <p:cNvPr id="336" name="Google Shape;336;p44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337" name="Google Shape;337;p44"/>
          <p:cNvSpPr/>
          <p:nvPr/>
        </p:nvSpPr>
        <p:spPr>
          <a:xfrm>
            <a:off x="98297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338" name="Google Shape;338;p44"/>
          <p:cNvSpPr/>
          <p:nvPr/>
        </p:nvSpPr>
        <p:spPr>
          <a:xfrm>
            <a:off x="6566525" y="4596175"/>
            <a:ext cx="4388400" cy="159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  <p:sp>
        <p:nvSpPr>
          <p:cNvPr id="339" name="Google Shape;339;p44"/>
          <p:cNvSpPr/>
          <p:nvPr/>
        </p:nvSpPr>
        <p:spPr>
          <a:xfrm>
            <a:off x="98297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Sleep</a:t>
            </a:r>
            <a:endParaRPr sz="7200"/>
          </a:p>
        </p:txBody>
      </p:sp>
      <p:sp>
        <p:nvSpPr>
          <p:cNvPr id="340" name="Google Shape;340;p44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Stress</a:t>
            </a:r>
            <a:endParaRPr sz="7200"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123650" y="2867850"/>
            <a:ext cx="117204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Why would we talk about it?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45"/>
          <p:cNvSpPr txBox="1"/>
          <p:nvPr/>
        </p:nvSpPr>
        <p:spPr>
          <a:xfrm>
            <a:off x="1149953" y="1616250"/>
            <a:ext cx="98889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875" lIns="121875" spcFirstLastPara="1" rIns="121875" wrap="square" tIns="1218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“</a:t>
            </a:r>
            <a:r>
              <a:rPr b="1" lang="en-US" sz="7200">
                <a:solidFill>
                  <a:srgbClr val="FFFFFF"/>
                </a:solidFill>
              </a:rPr>
              <a:t>You are </a:t>
            </a:r>
            <a:endParaRPr b="1" sz="7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</a:rPr>
              <a:t>what you eat</a:t>
            </a:r>
            <a:r>
              <a:rPr b="1" lang="en-US" sz="7200">
                <a:solidFill>
                  <a:srgbClr val="FFFFFF"/>
                </a:solidFill>
              </a:rPr>
              <a:t>”</a:t>
            </a:r>
            <a:endParaRPr b="1" sz="7200">
              <a:solidFill>
                <a:srgbClr val="FFFFFF"/>
              </a:solidFill>
            </a:endParaRPr>
          </a:p>
        </p:txBody>
      </p:sp>
      <p:sp>
        <p:nvSpPr>
          <p:cNvPr id="347" name="Google Shape;347;p45"/>
          <p:cNvSpPr txBox="1"/>
          <p:nvPr/>
        </p:nvSpPr>
        <p:spPr>
          <a:xfrm>
            <a:off x="2281400" y="3605500"/>
            <a:ext cx="76260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by </a:t>
            </a:r>
            <a:r>
              <a:rPr b="1" lang="en-US" sz="3600">
                <a:solidFill>
                  <a:srgbClr val="FFFFFF"/>
                </a:solidFill>
              </a:rPr>
              <a:t>Anthelme Brillat-Savarin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General Nutrition</a:t>
            </a:r>
            <a:endParaRPr sz="7200"/>
          </a:p>
        </p:txBody>
      </p:sp>
      <p:sp>
        <p:nvSpPr>
          <p:cNvPr id="353" name="Google Shape;353;p4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515525" y="550275"/>
            <a:ext cx="5098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Diets</a:t>
            </a:r>
            <a:endParaRPr sz="7200"/>
          </a:p>
        </p:txBody>
      </p:sp>
      <p:sp>
        <p:nvSpPr>
          <p:cNvPr id="355" name="Google Shape;355;p46"/>
          <p:cNvSpPr/>
          <p:nvPr/>
        </p:nvSpPr>
        <p:spPr>
          <a:xfrm>
            <a:off x="6560925" y="4422425"/>
            <a:ext cx="5098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↑ Greens</a:t>
            </a:r>
            <a:endParaRPr sz="7200"/>
          </a:p>
        </p:txBody>
      </p:sp>
      <p:sp>
        <p:nvSpPr>
          <p:cNvPr id="356" name="Google Shape;356;p46"/>
          <p:cNvSpPr/>
          <p:nvPr/>
        </p:nvSpPr>
        <p:spPr>
          <a:xfrm>
            <a:off x="6560925" y="550275"/>
            <a:ext cx="5098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Experiment</a:t>
            </a:r>
            <a:endParaRPr sz="7200"/>
          </a:p>
        </p:txBody>
      </p:sp>
      <p:sp>
        <p:nvSpPr>
          <p:cNvPr id="357" name="Google Shape;357;p46"/>
          <p:cNvSpPr/>
          <p:nvPr/>
        </p:nvSpPr>
        <p:spPr>
          <a:xfrm>
            <a:off x="515525" y="4422425"/>
            <a:ext cx="5098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↓ Sugar</a:t>
            </a:r>
            <a:endParaRPr sz="6000"/>
          </a:p>
        </p:txBody>
      </p:sp>
      <p:cxnSp>
        <p:nvCxnSpPr>
          <p:cNvPr id="358" name="Google Shape;358;p46"/>
          <p:cNvCxnSpPr/>
          <p:nvPr/>
        </p:nvCxnSpPr>
        <p:spPr>
          <a:xfrm>
            <a:off x="825500" y="403575"/>
            <a:ext cx="4398600" cy="213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6"/>
          <p:cNvCxnSpPr/>
          <p:nvPr/>
        </p:nvCxnSpPr>
        <p:spPr>
          <a:xfrm flipH="1" rot="10800000">
            <a:off x="939990" y="403525"/>
            <a:ext cx="4160100" cy="219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Key to Food Control</a:t>
            </a:r>
            <a:endParaRPr sz="7200"/>
          </a:p>
        </p:txBody>
      </p:sp>
      <p:sp>
        <p:nvSpPr>
          <p:cNvPr id="365" name="Google Shape;365;p4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47"/>
          <p:cNvSpPr txBox="1"/>
          <p:nvPr>
            <p:ph type="title"/>
          </p:nvPr>
        </p:nvSpPr>
        <p:spPr>
          <a:xfrm>
            <a:off x="50141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Intermittent Fasting</a:t>
            </a:r>
            <a:endParaRPr sz="7200"/>
          </a:p>
        </p:txBody>
      </p:sp>
      <p:sp>
        <p:nvSpPr>
          <p:cNvPr id="367" name="Google Shape;367;p47"/>
          <p:cNvSpPr/>
          <p:nvPr/>
        </p:nvSpPr>
        <p:spPr>
          <a:xfrm>
            <a:off x="781750" y="338600"/>
            <a:ext cx="4414800" cy="2248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16/8 Model</a:t>
            </a:r>
            <a:endParaRPr sz="7200"/>
          </a:p>
        </p:txBody>
      </p:sp>
      <p:sp>
        <p:nvSpPr>
          <p:cNvPr id="368" name="Google Shape;368;p47"/>
          <p:cNvSpPr/>
          <p:nvPr/>
        </p:nvSpPr>
        <p:spPr>
          <a:xfrm>
            <a:off x="6796300" y="338600"/>
            <a:ext cx="4414800" cy="2248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12→20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13→21</a:t>
            </a:r>
            <a:endParaRPr sz="7200"/>
          </a:p>
        </p:txBody>
      </p:sp>
      <p:sp>
        <p:nvSpPr>
          <p:cNvPr id="369" name="Google Shape;369;p47"/>
          <p:cNvSpPr/>
          <p:nvPr/>
        </p:nvSpPr>
        <p:spPr>
          <a:xfrm>
            <a:off x="781750" y="4394000"/>
            <a:ext cx="4414800" cy="2248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Stuffed Feeling</a:t>
            </a:r>
            <a:endParaRPr sz="7200"/>
          </a:p>
        </p:txBody>
      </p:sp>
      <p:sp>
        <p:nvSpPr>
          <p:cNvPr id="370" name="Google Shape;370;p47"/>
          <p:cNvSpPr/>
          <p:nvPr/>
        </p:nvSpPr>
        <p:spPr>
          <a:xfrm>
            <a:off x="6796300" y="4394000"/>
            <a:ext cx="4414800" cy="2248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Longevity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Studies</a:t>
            </a:r>
            <a:endParaRPr sz="7200"/>
          </a:p>
        </p:txBody>
      </p:sp>
      <p:cxnSp>
        <p:nvCxnSpPr>
          <p:cNvPr id="371" name="Google Shape;371;p47"/>
          <p:cNvCxnSpPr/>
          <p:nvPr/>
        </p:nvCxnSpPr>
        <p:spPr>
          <a:xfrm>
            <a:off x="789850" y="4394050"/>
            <a:ext cx="4398600" cy="213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47"/>
          <p:cNvCxnSpPr/>
          <p:nvPr/>
        </p:nvCxnSpPr>
        <p:spPr>
          <a:xfrm flipH="1" rot="10800000">
            <a:off x="904340" y="4394000"/>
            <a:ext cx="4160100" cy="219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Podcast Suggestions</a:t>
            </a:r>
            <a:endParaRPr sz="7200"/>
          </a:p>
        </p:txBody>
      </p:sp>
      <p:sp>
        <p:nvSpPr>
          <p:cNvPr id="378" name="Google Shape;378;p4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48"/>
          <p:cNvSpPr txBox="1"/>
          <p:nvPr/>
        </p:nvSpPr>
        <p:spPr>
          <a:xfrm>
            <a:off x="390125" y="1365425"/>
            <a:ext cx="107490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Char char="●"/>
            </a:pPr>
            <a:r>
              <a:rPr lang="en-US" sz="6000" u="sng">
                <a:solidFill>
                  <a:srgbClr val="FFFFFF"/>
                </a:solidFill>
                <a:hlinkClick r:id="rId3"/>
              </a:rPr>
              <a:t>Ben Greenfield</a:t>
            </a:r>
            <a:endParaRPr/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Char char="●"/>
            </a:pPr>
            <a:r>
              <a:rPr lang="en-US" sz="6000" u="sng">
                <a:solidFill>
                  <a:srgbClr val="FFFFFF"/>
                </a:solidFill>
                <a:hlinkClick r:id="rId4"/>
              </a:rPr>
              <a:t>Model Health Show</a:t>
            </a:r>
            <a:endParaRPr sz="6000">
              <a:solidFill>
                <a:srgbClr val="FFFFFF"/>
              </a:solidFill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Char char="●"/>
            </a:pPr>
            <a:r>
              <a:rPr lang="en-US" sz="6000" u="sng">
                <a:solidFill>
                  <a:srgbClr val="FFFFFF"/>
                </a:solidFill>
                <a:hlinkClick r:id="rId5"/>
              </a:rPr>
              <a:t>Human Optimization Hour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Heard that before</a:t>
            </a:r>
            <a:endParaRPr sz="7200"/>
          </a:p>
        </p:txBody>
      </p:sp>
      <p:sp>
        <p:nvSpPr>
          <p:cNvPr id="385" name="Google Shape;385;p4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49"/>
          <p:cNvSpPr txBox="1"/>
          <p:nvPr>
            <p:ph type="title"/>
          </p:nvPr>
        </p:nvSpPr>
        <p:spPr>
          <a:xfrm>
            <a:off x="5678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Sounds easy</a:t>
            </a:r>
            <a:endParaRPr sz="7200"/>
          </a:p>
        </p:txBody>
      </p:sp>
      <p:sp>
        <p:nvSpPr>
          <p:cNvPr id="387" name="Google Shape;387;p49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Difficult in practice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Habits</a:t>
            </a:r>
            <a:endParaRPr sz="7200"/>
          </a:p>
        </p:txBody>
      </p:sp>
      <p:sp>
        <p:nvSpPr>
          <p:cNvPr id="393" name="Google Shape;393;p5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50"/>
          <p:cNvSpPr txBox="1"/>
          <p:nvPr>
            <p:ph type="title"/>
          </p:nvPr>
        </p:nvSpPr>
        <p:spPr>
          <a:xfrm>
            <a:off x="4769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Drivers of Daily Routines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Same rules for all Habits</a:t>
            </a:r>
            <a:endParaRPr sz="7200"/>
          </a:p>
        </p:txBody>
      </p:sp>
      <p:sp>
        <p:nvSpPr>
          <p:cNvPr id="400" name="Google Shape;400;p5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p51"/>
          <p:cNvSpPr txBox="1"/>
          <p:nvPr>
            <p:ph type="title"/>
          </p:nvPr>
        </p:nvSpPr>
        <p:spPr>
          <a:xfrm>
            <a:off x="5678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Habit Loop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415567" y="167825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Habits Loop</a:t>
            </a:r>
            <a:endParaRPr sz="7200"/>
          </a:p>
        </p:txBody>
      </p:sp>
      <p:sp>
        <p:nvSpPr>
          <p:cNvPr id="407" name="Google Shape;407;p5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p52"/>
          <p:cNvSpPr/>
          <p:nvPr/>
        </p:nvSpPr>
        <p:spPr>
          <a:xfrm>
            <a:off x="415575" y="3424525"/>
            <a:ext cx="3726900" cy="1524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Cue</a:t>
            </a:r>
            <a:endParaRPr sz="7200"/>
          </a:p>
        </p:txBody>
      </p:sp>
      <p:sp>
        <p:nvSpPr>
          <p:cNvPr id="409" name="Google Shape;409;p52"/>
          <p:cNvSpPr/>
          <p:nvPr/>
        </p:nvSpPr>
        <p:spPr>
          <a:xfrm>
            <a:off x="4142475" y="1474475"/>
            <a:ext cx="3726900" cy="1524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Routine</a:t>
            </a:r>
            <a:endParaRPr sz="7200"/>
          </a:p>
        </p:txBody>
      </p:sp>
      <p:sp>
        <p:nvSpPr>
          <p:cNvPr id="410" name="Google Shape;410;p52"/>
          <p:cNvSpPr/>
          <p:nvPr/>
        </p:nvSpPr>
        <p:spPr>
          <a:xfrm>
            <a:off x="7935675" y="3424525"/>
            <a:ext cx="3726900" cy="1524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Reward</a:t>
            </a:r>
            <a:endParaRPr sz="7200"/>
          </a:p>
        </p:txBody>
      </p:sp>
      <p:sp>
        <p:nvSpPr>
          <p:cNvPr id="411" name="Google Shape;411;p52"/>
          <p:cNvSpPr/>
          <p:nvPr/>
        </p:nvSpPr>
        <p:spPr>
          <a:xfrm>
            <a:off x="2155950" y="2001950"/>
            <a:ext cx="1642650" cy="1067725"/>
          </a:xfrm>
          <a:custGeom>
            <a:rect b="b" l="l" r="r" t="t"/>
            <a:pathLst>
              <a:path extrusionOk="0" h="42709" w="65706">
                <a:moveTo>
                  <a:pt x="0" y="42709"/>
                </a:moveTo>
                <a:cubicBezTo>
                  <a:pt x="2669" y="36549"/>
                  <a:pt x="5065" y="12868"/>
                  <a:pt x="16016" y="5750"/>
                </a:cubicBezTo>
                <a:cubicBezTo>
                  <a:pt x="26967" y="-1368"/>
                  <a:pt x="57424" y="958"/>
                  <a:pt x="65706" y="0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2" name="Google Shape;412;p52"/>
          <p:cNvSpPr/>
          <p:nvPr/>
        </p:nvSpPr>
        <p:spPr>
          <a:xfrm rot="383411">
            <a:off x="8243948" y="2032534"/>
            <a:ext cx="1509195" cy="903712"/>
          </a:xfrm>
          <a:custGeom>
            <a:rect b="b" l="l" r="r" t="t"/>
            <a:pathLst>
              <a:path extrusionOk="0" h="36148" w="60367">
                <a:moveTo>
                  <a:pt x="0" y="4117"/>
                </a:moveTo>
                <a:cubicBezTo>
                  <a:pt x="5818" y="3775"/>
                  <a:pt x="24845" y="-3274"/>
                  <a:pt x="34906" y="2064"/>
                </a:cubicBezTo>
                <a:cubicBezTo>
                  <a:pt x="44967" y="7403"/>
                  <a:pt x="56124" y="30467"/>
                  <a:pt x="60367" y="36148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13" name="Google Shape;413;p52"/>
          <p:cNvSpPr/>
          <p:nvPr/>
        </p:nvSpPr>
        <p:spPr>
          <a:xfrm>
            <a:off x="2597425" y="5174300"/>
            <a:ext cx="7145450" cy="716625"/>
          </a:xfrm>
          <a:custGeom>
            <a:rect b="b" l="l" r="r" t="t"/>
            <a:pathLst>
              <a:path extrusionOk="0" h="28665" w="285818">
                <a:moveTo>
                  <a:pt x="285818" y="0"/>
                </a:moveTo>
                <a:cubicBezTo>
                  <a:pt x="276168" y="4380"/>
                  <a:pt x="252349" y="21765"/>
                  <a:pt x="227915" y="26282"/>
                </a:cubicBezTo>
                <a:cubicBezTo>
                  <a:pt x="203481" y="30799"/>
                  <a:pt x="168507" y="27377"/>
                  <a:pt x="139213" y="27103"/>
                </a:cubicBezTo>
                <a:cubicBezTo>
                  <a:pt x="109919" y="26829"/>
                  <a:pt x="75355" y="28814"/>
                  <a:pt x="52153" y="24639"/>
                </a:cubicBezTo>
                <a:cubicBezTo>
                  <a:pt x="28951" y="20464"/>
                  <a:pt x="8692" y="5817"/>
                  <a:pt x="0" y="2053"/>
                </a:cubicBez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4" name="Google Shape;414;p52"/>
          <p:cNvSpPr/>
          <p:nvPr/>
        </p:nvSpPr>
        <p:spPr>
          <a:xfrm>
            <a:off x="4135025" y="1474475"/>
            <a:ext cx="3726900" cy="1524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Routine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Ready for a change</a:t>
            </a:r>
            <a:endParaRPr sz="7200"/>
          </a:p>
        </p:txBody>
      </p:sp>
      <p:sp>
        <p:nvSpPr>
          <p:cNvPr id="420" name="Google Shape;420;p5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53"/>
          <p:cNvSpPr txBox="1"/>
          <p:nvPr>
            <p:ph type="title"/>
          </p:nvPr>
        </p:nvSpPr>
        <p:spPr>
          <a:xfrm>
            <a:off x="465242" y="2867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But seems to be a lot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Keystone Habits</a:t>
            </a:r>
            <a:endParaRPr sz="7200"/>
          </a:p>
        </p:txBody>
      </p:sp>
      <p:sp>
        <p:nvSpPr>
          <p:cNvPr id="427" name="Google Shape;427;p5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54"/>
          <p:cNvSpPr/>
          <p:nvPr/>
        </p:nvSpPr>
        <p:spPr>
          <a:xfrm>
            <a:off x="778175" y="652750"/>
            <a:ext cx="4178400" cy="180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Stick to It</a:t>
            </a:r>
            <a:endParaRPr sz="6000"/>
          </a:p>
        </p:txBody>
      </p:sp>
      <p:sp>
        <p:nvSpPr>
          <p:cNvPr id="429" name="Google Shape;429;p54"/>
          <p:cNvSpPr/>
          <p:nvPr/>
        </p:nvSpPr>
        <p:spPr>
          <a:xfrm>
            <a:off x="6693400" y="652750"/>
            <a:ext cx="4178400" cy="180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Changes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Behaviour</a:t>
            </a:r>
            <a:endParaRPr sz="6000"/>
          </a:p>
        </p:txBody>
      </p:sp>
      <p:cxnSp>
        <p:nvCxnSpPr>
          <p:cNvPr id="430" name="Google Shape;430;p54"/>
          <p:cNvCxnSpPr/>
          <p:nvPr/>
        </p:nvCxnSpPr>
        <p:spPr>
          <a:xfrm>
            <a:off x="5246175" y="1498900"/>
            <a:ext cx="11088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54"/>
          <p:cNvSpPr/>
          <p:nvPr/>
        </p:nvSpPr>
        <p:spPr>
          <a:xfrm>
            <a:off x="778175" y="4531900"/>
            <a:ext cx="4178400" cy="180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Small Wins</a:t>
            </a:r>
            <a:endParaRPr sz="6000"/>
          </a:p>
        </p:txBody>
      </p:sp>
      <p:sp>
        <p:nvSpPr>
          <p:cNvPr id="432" name="Google Shape;432;p54"/>
          <p:cNvSpPr/>
          <p:nvPr/>
        </p:nvSpPr>
        <p:spPr>
          <a:xfrm>
            <a:off x="6693400" y="4531900"/>
            <a:ext cx="4178400" cy="180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Ripple Effect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Let’s look externally first</a:t>
            </a:r>
            <a:endParaRPr sz="7200"/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Book Suggestion</a:t>
            </a:r>
            <a:endParaRPr sz="7200"/>
          </a:p>
        </p:txBody>
      </p:sp>
      <p:sp>
        <p:nvSpPr>
          <p:cNvPr id="438" name="Google Shape;438;p5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350" y="1287000"/>
            <a:ext cx="3454126" cy="53277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p56"/>
          <p:cNvSpPr/>
          <p:nvPr/>
        </p:nvSpPr>
        <p:spPr>
          <a:xfrm>
            <a:off x="98297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Sleep</a:t>
            </a:r>
            <a:endParaRPr sz="7200"/>
          </a:p>
        </p:txBody>
      </p:sp>
      <p:sp>
        <p:nvSpPr>
          <p:cNvPr id="446" name="Google Shape;446;p56"/>
          <p:cNvSpPr/>
          <p:nvPr/>
        </p:nvSpPr>
        <p:spPr>
          <a:xfrm>
            <a:off x="656652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447" name="Google Shape;447;p56"/>
          <p:cNvSpPr/>
          <p:nvPr/>
        </p:nvSpPr>
        <p:spPr>
          <a:xfrm>
            <a:off x="6566525" y="4596175"/>
            <a:ext cx="4388400" cy="159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  <p:sp>
        <p:nvSpPr>
          <p:cNvPr id="448" name="Google Shape;448;p56"/>
          <p:cNvSpPr/>
          <p:nvPr/>
        </p:nvSpPr>
        <p:spPr>
          <a:xfrm>
            <a:off x="98297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449" name="Google Shape;449;p56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Grounds for anti-Stress</a:t>
            </a:r>
            <a:endParaRPr sz="7200"/>
          </a:p>
        </p:txBody>
      </p:sp>
      <p:sp>
        <p:nvSpPr>
          <p:cNvPr id="450" name="Google Shape;450;p56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451" name="Google Shape;451;p56"/>
          <p:cNvSpPr/>
          <p:nvPr/>
        </p:nvSpPr>
        <p:spPr>
          <a:xfrm>
            <a:off x="98297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452" name="Google Shape;452;p56"/>
          <p:cNvSpPr/>
          <p:nvPr/>
        </p:nvSpPr>
        <p:spPr>
          <a:xfrm>
            <a:off x="656652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  <p:sp>
        <p:nvSpPr>
          <p:cNvPr id="453" name="Google Shape;453;p56"/>
          <p:cNvSpPr/>
          <p:nvPr/>
        </p:nvSpPr>
        <p:spPr>
          <a:xfrm>
            <a:off x="98297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Sleep</a:t>
            </a:r>
            <a:endParaRPr sz="7200"/>
          </a:p>
        </p:txBody>
      </p:sp>
      <p:sp>
        <p:nvSpPr>
          <p:cNvPr id="454" name="Google Shape;454;p56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455" name="Google Shape;455;p56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456" name="Google Shape;456;p56"/>
          <p:cNvSpPr/>
          <p:nvPr/>
        </p:nvSpPr>
        <p:spPr>
          <a:xfrm>
            <a:off x="982975" y="45960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462" name="Google Shape;462;p5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57"/>
          <p:cNvSpPr/>
          <p:nvPr/>
        </p:nvSpPr>
        <p:spPr>
          <a:xfrm>
            <a:off x="3852950" y="640275"/>
            <a:ext cx="4483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Physical</a:t>
            </a:r>
            <a:endParaRPr sz="7200"/>
          </a:p>
        </p:txBody>
      </p:sp>
      <p:sp>
        <p:nvSpPr>
          <p:cNvPr id="464" name="Google Shape;464;p57"/>
          <p:cNvSpPr/>
          <p:nvPr/>
        </p:nvSpPr>
        <p:spPr>
          <a:xfrm>
            <a:off x="3852811" y="4422425"/>
            <a:ext cx="4483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Mental</a:t>
            </a:r>
            <a:endParaRPr sz="7200"/>
          </a:p>
        </p:txBody>
      </p:sp>
      <p:sp>
        <p:nvSpPr>
          <p:cNvPr id="465" name="Google Shape;465;p57"/>
          <p:cNvSpPr/>
          <p:nvPr/>
        </p:nvSpPr>
        <p:spPr>
          <a:xfrm>
            <a:off x="3852761" y="4422425"/>
            <a:ext cx="4483200" cy="179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Mental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Physical Fitness</a:t>
            </a:r>
            <a:endParaRPr sz="7200"/>
          </a:p>
        </p:txBody>
      </p:sp>
      <p:sp>
        <p:nvSpPr>
          <p:cNvPr id="471" name="Google Shape;471;p5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p58"/>
          <p:cNvSpPr/>
          <p:nvPr/>
        </p:nvSpPr>
        <p:spPr>
          <a:xfrm>
            <a:off x="945700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Keystone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Habit</a:t>
            </a:r>
            <a:endParaRPr sz="7200"/>
          </a:p>
        </p:txBody>
      </p:sp>
      <p:sp>
        <p:nvSpPr>
          <p:cNvPr id="473" name="Google Shape;473;p58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474" name="Google Shape;474;p58"/>
          <p:cNvSpPr/>
          <p:nvPr/>
        </p:nvSpPr>
        <p:spPr>
          <a:xfrm>
            <a:off x="7770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Integration</a:t>
            </a:r>
            <a:endParaRPr sz="7200"/>
          </a:p>
        </p:txBody>
      </p:sp>
      <p:sp>
        <p:nvSpPr>
          <p:cNvPr id="475" name="Google Shape;475;p58"/>
          <p:cNvSpPr/>
          <p:nvPr/>
        </p:nvSpPr>
        <p:spPr>
          <a:xfrm>
            <a:off x="65107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Provides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Flexibility</a:t>
            </a:r>
            <a:endParaRPr sz="7200"/>
          </a:p>
        </p:txBody>
      </p:sp>
      <p:sp>
        <p:nvSpPr>
          <p:cNvPr id="476" name="Google Shape;476;p58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477" name="Google Shape;477;p58"/>
          <p:cNvSpPr/>
          <p:nvPr/>
        </p:nvSpPr>
        <p:spPr>
          <a:xfrm>
            <a:off x="7770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Integration</a:t>
            </a:r>
            <a:endParaRPr sz="7200"/>
          </a:p>
        </p:txBody>
      </p:sp>
      <p:sp>
        <p:nvSpPr>
          <p:cNvPr id="478" name="Google Shape;478;p58"/>
          <p:cNvSpPr/>
          <p:nvPr/>
        </p:nvSpPr>
        <p:spPr>
          <a:xfrm>
            <a:off x="65107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Provides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Flexibility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 as a Habit</a:t>
            </a:r>
            <a:endParaRPr sz="7200"/>
          </a:p>
        </p:txBody>
      </p:sp>
      <p:sp>
        <p:nvSpPr>
          <p:cNvPr id="484" name="Google Shape;484;p5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p59"/>
          <p:cNvSpPr/>
          <p:nvPr/>
        </p:nvSpPr>
        <p:spPr>
          <a:xfrm>
            <a:off x="6519850" y="507950"/>
            <a:ext cx="50505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Establish 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Reward</a:t>
            </a:r>
            <a:endParaRPr sz="7200"/>
          </a:p>
        </p:txBody>
      </p:sp>
      <p:sp>
        <p:nvSpPr>
          <p:cNvPr id="486" name="Google Shape;486;p59"/>
          <p:cNvSpPr/>
          <p:nvPr/>
        </p:nvSpPr>
        <p:spPr>
          <a:xfrm>
            <a:off x="596625" y="4257000"/>
            <a:ext cx="50505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Establish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Goals</a:t>
            </a:r>
            <a:endParaRPr sz="7200"/>
          </a:p>
        </p:txBody>
      </p:sp>
      <p:sp>
        <p:nvSpPr>
          <p:cNvPr id="487" name="Google Shape;487;p59"/>
          <p:cNvSpPr/>
          <p:nvPr/>
        </p:nvSpPr>
        <p:spPr>
          <a:xfrm>
            <a:off x="6519850" y="4257000"/>
            <a:ext cx="50505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Find Community</a:t>
            </a:r>
            <a:endParaRPr sz="7200"/>
          </a:p>
        </p:txBody>
      </p:sp>
      <p:sp>
        <p:nvSpPr>
          <p:cNvPr id="488" name="Google Shape;488;p59"/>
          <p:cNvSpPr/>
          <p:nvPr/>
        </p:nvSpPr>
        <p:spPr>
          <a:xfrm>
            <a:off x="596625" y="507950"/>
            <a:ext cx="50505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Identify Triggers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0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Gamification</a:t>
            </a:r>
            <a:r>
              <a:rPr lang="en-US" sz="7200"/>
              <a:t> Suggestions</a:t>
            </a:r>
            <a:endParaRPr sz="7200"/>
          </a:p>
        </p:txBody>
      </p:sp>
      <p:sp>
        <p:nvSpPr>
          <p:cNvPr id="494" name="Google Shape;494;p6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60"/>
          <p:cNvSpPr txBox="1"/>
          <p:nvPr/>
        </p:nvSpPr>
        <p:spPr>
          <a:xfrm>
            <a:off x="400375" y="1314100"/>
            <a:ext cx="107490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Char char="●"/>
            </a:pPr>
            <a:r>
              <a:rPr lang="en-US" sz="6000" u="sng">
                <a:solidFill>
                  <a:srgbClr val="FFFFFF"/>
                </a:solidFill>
                <a:hlinkClick r:id="rId3"/>
              </a:rPr>
              <a:t>Strava</a:t>
            </a:r>
            <a:endParaRPr sz="6000">
              <a:solidFill>
                <a:srgbClr val="FFFFFF"/>
              </a:solidFill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Char char="●"/>
            </a:pPr>
            <a:r>
              <a:rPr lang="en-US" sz="6000" u="sng">
                <a:solidFill>
                  <a:srgbClr val="FFFFFF"/>
                </a:solidFill>
                <a:hlinkClick r:id="rId4"/>
              </a:rPr>
              <a:t>MyZone Tracker</a:t>
            </a:r>
            <a:endParaRPr sz="6000">
              <a:solidFill>
                <a:srgbClr val="FFFFFF"/>
              </a:solidFill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Char char="●"/>
            </a:pPr>
            <a:r>
              <a:rPr lang="en-US" sz="6000" u="sng">
                <a:solidFill>
                  <a:srgbClr val="FFFFFF"/>
                </a:solidFill>
                <a:hlinkClick r:id="rId5"/>
              </a:rPr>
              <a:t>Wearables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1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Physical Fitness</a:t>
            </a:r>
            <a:endParaRPr sz="7200"/>
          </a:p>
        </p:txBody>
      </p:sp>
      <p:sp>
        <p:nvSpPr>
          <p:cNvPr id="501" name="Google Shape;501;p6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61"/>
          <p:cNvSpPr/>
          <p:nvPr/>
        </p:nvSpPr>
        <p:spPr>
          <a:xfrm>
            <a:off x="945700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Keystone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Habit</a:t>
            </a:r>
            <a:endParaRPr sz="7200"/>
          </a:p>
        </p:txBody>
      </p:sp>
      <p:sp>
        <p:nvSpPr>
          <p:cNvPr id="503" name="Google Shape;503;p61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504" name="Google Shape;504;p61"/>
          <p:cNvSpPr/>
          <p:nvPr/>
        </p:nvSpPr>
        <p:spPr>
          <a:xfrm>
            <a:off x="7770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Integration</a:t>
            </a:r>
            <a:endParaRPr sz="7200"/>
          </a:p>
        </p:txBody>
      </p:sp>
      <p:sp>
        <p:nvSpPr>
          <p:cNvPr id="505" name="Google Shape;505;p61"/>
          <p:cNvSpPr/>
          <p:nvPr/>
        </p:nvSpPr>
        <p:spPr>
          <a:xfrm>
            <a:off x="65107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Provides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Flexibility</a:t>
            </a:r>
            <a:endParaRPr sz="7200"/>
          </a:p>
        </p:txBody>
      </p:sp>
      <p:sp>
        <p:nvSpPr>
          <p:cNvPr id="506" name="Google Shape;506;p61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507" name="Google Shape;507;p61"/>
          <p:cNvSpPr/>
          <p:nvPr/>
        </p:nvSpPr>
        <p:spPr>
          <a:xfrm>
            <a:off x="7770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Integration</a:t>
            </a:r>
            <a:endParaRPr sz="7200"/>
          </a:p>
        </p:txBody>
      </p:sp>
      <p:sp>
        <p:nvSpPr>
          <p:cNvPr id="508" name="Google Shape;508;p61"/>
          <p:cNvSpPr/>
          <p:nvPr/>
        </p:nvSpPr>
        <p:spPr>
          <a:xfrm>
            <a:off x="65107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Provides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Flexibility</a:t>
            </a:r>
            <a:endParaRPr sz="7200"/>
          </a:p>
        </p:txBody>
      </p:sp>
      <p:sp>
        <p:nvSpPr>
          <p:cNvPr id="509" name="Google Shape;509;p61"/>
          <p:cNvSpPr/>
          <p:nvPr/>
        </p:nvSpPr>
        <p:spPr>
          <a:xfrm>
            <a:off x="945700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Keystone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Habit</a:t>
            </a:r>
            <a:endParaRPr sz="7200"/>
          </a:p>
        </p:txBody>
      </p:sp>
      <p:sp>
        <p:nvSpPr>
          <p:cNvPr id="510" name="Google Shape;510;p61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 Variation</a:t>
            </a:r>
            <a:endParaRPr sz="7200"/>
          </a:p>
        </p:txBody>
      </p:sp>
      <p:sp>
        <p:nvSpPr>
          <p:cNvPr id="516" name="Google Shape;516;p6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62"/>
          <p:cNvSpPr/>
          <p:nvPr/>
        </p:nvSpPr>
        <p:spPr>
          <a:xfrm>
            <a:off x="463175" y="432800"/>
            <a:ext cx="5040600" cy="227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Acute Stress</a:t>
            </a:r>
            <a:endParaRPr sz="7200"/>
          </a:p>
        </p:txBody>
      </p:sp>
      <p:sp>
        <p:nvSpPr>
          <p:cNvPr id="518" name="Google Shape;518;p62"/>
          <p:cNvSpPr/>
          <p:nvPr/>
        </p:nvSpPr>
        <p:spPr>
          <a:xfrm>
            <a:off x="6351375" y="432800"/>
            <a:ext cx="5280300" cy="227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Vary Cardio</a:t>
            </a:r>
            <a:endParaRPr sz="7200"/>
          </a:p>
        </p:txBody>
      </p:sp>
      <p:sp>
        <p:nvSpPr>
          <p:cNvPr id="519" name="Google Shape;519;p62"/>
          <p:cNvSpPr/>
          <p:nvPr/>
        </p:nvSpPr>
        <p:spPr>
          <a:xfrm>
            <a:off x="463175" y="4210625"/>
            <a:ext cx="5040600" cy="227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Vary Focus</a:t>
            </a:r>
            <a:endParaRPr sz="7200"/>
          </a:p>
        </p:txBody>
      </p:sp>
      <p:sp>
        <p:nvSpPr>
          <p:cNvPr id="520" name="Google Shape;520;p62"/>
          <p:cNvSpPr/>
          <p:nvPr/>
        </p:nvSpPr>
        <p:spPr>
          <a:xfrm>
            <a:off x="6351375" y="4210625"/>
            <a:ext cx="5280300" cy="227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Incorporate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Yoga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Physical Fitness</a:t>
            </a:r>
            <a:endParaRPr sz="7200"/>
          </a:p>
        </p:txBody>
      </p:sp>
      <p:sp>
        <p:nvSpPr>
          <p:cNvPr id="526" name="Google Shape;526;p6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7" name="Google Shape;527;p63"/>
          <p:cNvSpPr/>
          <p:nvPr/>
        </p:nvSpPr>
        <p:spPr>
          <a:xfrm>
            <a:off x="945700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Keystone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Habit</a:t>
            </a:r>
            <a:endParaRPr sz="7200"/>
          </a:p>
        </p:txBody>
      </p:sp>
      <p:sp>
        <p:nvSpPr>
          <p:cNvPr id="528" name="Google Shape;528;p63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529" name="Google Shape;529;p63"/>
          <p:cNvSpPr/>
          <p:nvPr/>
        </p:nvSpPr>
        <p:spPr>
          <a:xfrm>
            <a:off x="7770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Integration</a:t>
            </a:r>
            <a:endParaRPr sz="7200"/>
          </a:p>
        </p:txBody>
      </p:sp>
      <p:sp>
        <p:nvSpPr>
          <p:cNvPr id="530" name="Google Shape;530;p63"/>
          <p:cNvSpPr/>
          <p:nvPr/>
        </p:nvSpPr>
        <p:spPr>
          <a:xfrm>
            <a:off x="65107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Provides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Flexibility</a:t>
            </a:r>
            <a:endParaRPr sz="7200"/>
          </a:p>
        </p:txBody>
      </p:sp>
      <p:sp>
        <p:nvSpPr>
          <p:cNvPr id="531" name="Google Shape;531;p63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532" name="Google Shape;532;p63"/>
          <p:cNvSpPr/>
          <p:nvPr/>
        </p:nvSpPr>
        <p:spPr>
          <a:xfrm>
            <a:off x="7770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Integration</a:t>
            </a:r>
            <a:endParaRPr sz="7200"/>
          </a:p>
        </p:txBody>
      </p:sp>
      <p:sp>
        <p:nvSpPr>
          <p:cNvPr id="533" name="Google Shape;533;p63"/>
          <p:cNvSpPr/>
          <p:nvPr/>
        </p:nvSpPr>
        <p:spPr>
          <a:xfrm>
            <a:off x="65107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Provides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Flexibility</a:t>
            </a:r>
            <a:endParaRPr sz="7200"/>
          </a:p>
        </p:txBody>
      </p:sp>
      <p:sp>
        <p:nvSpPr>
          <p:cNvPr id="534" name="Google Shape;534;p63"/>
          <p:cNvSpPr/>
          <p:nvPr/>
        </p:nvSpPr>
        <p:spPr>
          <a:xfrm>
            <a:off x="945700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Keystone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Habit</a:t>
            </a:r>
            <a:endParaRPr sz="7200"/>
          </a:p>
        </p:txBody>
      </p:sp>
      <p:sp>
        <p:nvSpPr>
          <p:cNvPr id="535" name="Google Shape;535;p63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536" name="Google Shape;536;p63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537" name="Google Shape;537;p63"/>
          <p:cNvSpPr/>
          <p:nvPr/>
        </p:nvSpPr>
        <p:spPr>
          <a:xfrm>
            <a:off x="7770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Integration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4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 Integration</a:t>
            </a:r>
            <a:endParaRPr sz="7200"/>
          </a:p>
        </p:txBody>
      </p:sp>
      <p:sp>
        <p:nvSpPr>
          <p:cNvPr id="543" name="Google Shape;543;p6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64"/>
          <p:cNvSpPr/>
          <p:nvPr/>
        </p:nvSpPr>
        <p:spPr>
          <a:xfrm>
            <a:off x="6519850" y="507950"/>
            <a:ext cx="50505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Mark in Calendar</a:t>
            </a:r>
            <a:endParaRPr sz="7200"/>
          </a:p>
        </p:txBody>
      </p:sp>
      <p:sp>
        <p:nvSpPr>
          <p:cNvPr id="545" name="Google Shape;545;p64"/>
          <p:cNvSpPr/>
          <p:nvPr/>
        </p:nvSpPr>
        <p:spPr>
          <a:xfrm>
            <a:off x="596625" y="4257000"/>
            <a:ext cx="50505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Desk Type Rotation</a:t>
            </a:r>
            <a:endParaRPr sz="7200"/>
          </a:p>
        </p:txBody>
      </p:sp>
      <p:sp>
        <p:nvSpPr>
          <p:cNvPr id="546" name="Google Shape;546;p64"/>
          <p:cNvSpPr/>
          <p:nvPr/>
        </p:nvSpPr>
        <p:spPr>
          <a:xfrm>
            <a:off x="6519850" y="4257000"/>
            <a:ext cx="50505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Boredom</a:t>
            </a:r>
            <a:r>
              <a:rPr lang="en-US" sz="7200"/>
              <a:t> Plan</a:t>
            </a:r>
            <a:endParaRPr sz="7200"/>
          </a:p>
        </p:txBody>
      </p:sp>
      <p:sp>
        <p:nvSpPr>
          <p:cNvPr id="547" name="Google Shape;547;p64"/>
          <p:cNvSpPr/>
          <p:nvPr/>
        </p:nvSpPr>
        <p:spPr>
          <a:xfrm>
            <a:off x="596625" y="507950"/>
            <a:ext cx="50505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Active Commute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15550" y="6154475"/>
            <a:ext cx="11357700" cy="6510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@ea_spouse</a:t>
            </a:r>
            <a:r>
              <a:rPr lang="en-US" sz="3000"/>
              <a:t>, </a:t>
            </a:r>
            <a:r>
              <a:rPr lang="en-US" sz="3000"/>
              <a:t>https://goo.gl/eQBYxh</a:t>
            </a:r>
            <a:endParaRPr sz="3000"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27588" l="0" r="0" t="0"/>
          <a:stretch/>
        </p:blipFill>
        <p:spPr>
          <a:xfrm>
            <a:off x="1928326" y="199500"/>
            <a:ext cx="8596086" cy="5954974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20"/>
          <p:cNvSpPr/>
          <p:nvPr/>
        </p:nvSpPr>
        <p:spPr>
          <a:xfrm>
            <a:off x="8254850" y="1845900"/>
            <a:ext cx="1294200" cy="23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Physical Fitness</a:t>
            </a:r>
            <a:endParaRPr sz="7200"/>
          </a:p>
        </p:txBody>
      </p:sp>
      <p:sp>
        <p:nvSpPr>
          <p:cNvPr id="553" name="Google Shape;553;p6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4" name="Google Shape;554;p65"/>
          <p:cNvSpPr/>
          <p:nvPr/>
        </p:nvSpPr>
        <p:spPr>
          <a:xfrm>
            <a:off x="945700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Keystone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Habit</a:t>
            </a:r>
            <a:endParaRPr sz="7200"/>
          </a:p>
        </p:txBody>
      </p:sp>
      <p:sp>
        <p:nvSpPr>
          <p:cNvPr id="555" name="Google Shape;555;p65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556" name="Google Shape;556;p65"/>
          <p:cNvSpPr/>
          <p:nvPr/>
        </p:nvSpPr>
        <p:spPr>
          <a:xfrm>
            <a:off x="7770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Integration</a:t>
            </a:r>
            <a:endParaRPr sz="7200"/>
          </a:p>
        </p:txBody>
      </p:sp>
      <p:sp>
        <p:nvSpPr>
          <p:cNvPr id="557" name="Google Shape;557;p65"/>
          <p:cNvSpPr/>
          <p:nvPr/>
        </p:nvSpPr>
        <p:spPr>
          <a:xfrm>
            <a:off x="65107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Provides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Flexibility</a:t>
            </a:r>
            <a:endParaRPr sz="7200"/>
          </a:p>
        </p:txBody>
      </p:sp>
      <p:sp>
        <p:nvSpPr>
          <p:cNvPr id="558" name="Google Shape;558;p65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559" name="Google Shape;559;p65"/>
          <p:cNvSpPr/>
          <p:nvPr/>
        </p:nvSpPr>
        <p:spPr>
          <a:xfrm>
            <a:off x="7770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Integration</a:t>
            </a:r>
            <a:endParaRPr sz="7200"/>
          </a:p>
        </p:txBody>
      </p:sp>
      <p:sp>
        <p:nvSpPr>
          <p:cNvPr id="560" name="Google Shape;560;p65"/>
          <p:cNvSpPr/>
          <p:nvPr/>
        </p:nvSpPr>
        <p:spPr>
          <a:xfrm>
            <a:off x="65107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Provides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Flexibility</a:t>
            </a:r>
            <a:endParaRPr sz="7200"/>
          </a:p>
        </p:txBody>
      </p:sp>
      <p:sp>
        <p:nvSpPr>
          <p:cNvPr id="561" name="Google Shape;561;p65"/>
          <p:cNvSpPr/>
          <p:nvPr/>
        </p:nvSpPr>
        <p:spPr>
          <a:xfrm>
            <a:off x="945700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Keystone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Habit</a:t>
            </a:r>
            <a:endParaRPr sz="7200"/>
          </a:p>
        </p:txBody>
      </p:sp>
      <p:sp>
        <p:nvSpPr>
          <p:cNvPr id="562" name="Google Shape;562;p65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563" name="Google Shape;563;p65"/>
          <p:cNvSpPr/>
          <p:nvPr/>
        </p:nvSpPr>
        <p:spPr>
          <a:xfrm>
            <a:off x="6510775" y="4004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Variations</a:t>
            </a:r>
            <a:endParaRPr sz="7200"/>
          </a:p>
        </p:txBody>
      </p:sp>
      <p:sp>
        <p:nvSpPr>
          <p:cNvPr id="564" name="Google Shape;564;p65"/>
          <p:cNvSpPr/>
          <p:nvPr/>
        </p:nvSpPr>
        <p:spPr>
          <a:xfrm>
            <a:off x="7770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Integration</a:t>
            </a:r>
            <a:endParaRPr sz="7200"/>
          </a:p>
        </p:txBody>
      </p:sp>
      <p:sp>
        <p:nvSpPr>
          <p:cNvPr id="565" name="Google Shape;565;p65"/>
          <p:cNvSpPr/>
          <p:nvPr/>
        </p:nvSpPr>
        <p:spPr>
          <a:xfrm>
            <a:off x="7770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Requires Integration</a:t>
            </a:r>
            <a:endParaRPr sz="7200"/>
          </a:p>
        </p:txBody>
      </p:sp>
      <p:sp>
        <p:nvSpPr>
          <p:cNvPr id="566" name="Google Shape;566;p65"/>
          <p:cNvSpPr/>
          <p:nvPr/>
        </p:nvSpPr>
        <p:spPr>
          <a:xfrm>
            <a:off x="6510775" y="4257000"/>
            <a:ext cx="4782900" cy="220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Provides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Flexibility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Flexibility of Fitness</a:t>
            </a:r>
            <a:endParaRPr sz="7200"/>
          </a:p>
        </p:txBody>
      </p:sp>
      <p:sp>
        <p:nvSpPr>
          <p:cNvPr id="572" name="Google Shape;572;p6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3" name="Google Shape;573;p66"/>
          <p:cNvSpPr/>
          <p:nvPr/>
        </p:nvSpPr>
        <p:spPr>
          <a:xfrm>
            <a:off x="6697300" y="439250"/>
            <a:ext cx="4371000" cy="200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Workout + </a:t>
            </a:r>
            <a:r>
              <a:rPr lang="en-US" sz="6000"/>
              <a:t>Travel</a:t>
            </a:r>
            <a:endParaRPr sz="6000"/>
          </a:p>
        </p:txBody>
      </p:sp>
      <p:sp>
        <p:nvSpPr>
          <p:cNvPr id="574" name="Google Shape;574;p66"/>
          <p:cNvSpPr/>
          <p:nvPr/>
        </p:nvSpPr>
        <p:spPr>
          <a:xfrm>
            <a:off x="1029700" y="4530000"/>
            <a:ext cx="43710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Bodyweight Exercises</a:t>
            </a:r>
            <a:endParaRPr sz="6000"/>
          </a:p>
        </p:txBody>
      </p:sp>
      <p:sp>
        <p:nvSpPr>
          <p:cNvPr id="575" name="Google Shape;575;p66"/>
          <p:cNvSpPr/>
          <p:nvPr/>
        </p:nvSpPr>
        <p:spPr>
          <a:xfrm>
            <a:off x="6697300" y="4530000"/>
            <a:ext cx="43710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Active Sightseeing</a:t>
            </a:r>
            <a:endParaRPr sz="6000"/>
          </a:p>
        </p:txBody>
      </p:sp>
      <p:sp>
        <p:nvSpPr>
          <p:cNvPr id="576" name="Google Shape;576;p66"/>
          <p:cNvSpPr/>
          <p:nvPr/>
        </p:nvSpPr>
        <p:spPr>
          <a:xfrm>
            <a:off x="1029700" y="408800"/>
            <a:ext cx="43710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Morning Routine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582" name="Google Shape;582;p6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3" name="Google Shape;583;p67"/>
          <p:cNvSpPr/>
          <p:nvPr/>
        </p:nvSpPr>
        <p:spPr>
          <a:xfrm>
            <a:off x="3852950" y="640275"/>
            <a:ext cx="4483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Physical</a:t>
            </a:r>
            <a:endParaRPr sz="7200"/>
          </a:p>
        </p:txBody>
      </p:sp>
      <p:sp>
        <p:nvSpPr>
          <p:cNvPr id="584" name="Google Shape;584;p67"/>
          <p:cNvSpPr/>
          <p:nvPr/>
        </p:nvSpPr>
        <p:spPr>
          <a:xfrm>
            <a:off x="3852811" y="4422425"/>
            <a:ext cx="4483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Mental</a:t>
            </a:r>
            <a:endParaRPr sz="7200"/>
          </a:p>
        </p:txBody>
      </p:sp>
      <p:sp>
        <p:nvSpPr>
          <p:cNvPr id="585" name="Google Shape;585;p67"/>
          <p:cNvSpPr/>
          <p:nvPr/>
        </p:nvSpPr>
        <p:spPr>
          <a:xfrm>
            <a:off x="3852761" y="4422425"/>
            <a:ext cx="4483200" cy="179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Mental</a:t>
            </a:r>
            <a:endParaRPr sz="7200"/>
          </a:p>
        </p:txBody>
      </p:sp>
      <p:sp>
        <p:nvSpPr>
          <p:cNvPr id="586" name="Google Shape;586;p67"/>
          <p:cNvSpPr/>
          <p:nvPr/>
        </p:nvSpPr>
        <p:spPr>
          <a:xfrm>
            <a:off x="3852750" y="640275"/>
            <a:ext cx="4483200" cy="1795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Physical</a:t>
            </a:r>
            <a:endParaRPr sz="7200"/>
          </a:p>
        </p:txBody>
      </p:sp>
      <p:sp>
        <p:nvSpPr>
          <p:cNvPr id="587" name="Google Shape;587;p67"/>
          <p:cNvSpPr/>
          <p:nvPr/>
        </p:nvSpPr>
        <p:spPr>
          <a:xfrm>
            <a:off x="3852961" y="4422425"/>
            <a:ext cx="4483200" cy="179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Mental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8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Mental Fitness</a:t>
            </a:r>
            <a:endParaRPr sz="7200"/>
          </a:p>
        </p:txBody>
      </p:sp>
      <p:sp>
        <p:nvSpPr>
          <p:cNvPr id="593" name="Google Shape;593;p6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4" name="Google Shape;594;p68"/>
          <p:cNvSpPr txBox="1"/>
          <p:nvPr>
            <p:ph type="title"/>
          </p:nvPr>
        </p:nvSpPr>
        <p:spPr>
          <a:xfrm>
            <a:off x="49034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Mindfulness</a:t>
            </a:r>
            <a:endParaRPr sz="7200"/>
          </a:p>
        </p:txBody>
      </p:sp>
      <p:sp>
        <p:nvSpPr>
          <p:cNvPr id="595" name="Google Shape;595;p68"/>
          <p:cNvSpPr/>
          <p:nvPr/>
        </p:nvSpPr>
        <p:spPr>
          <a:xfrm>
            <a:off x="653675" y="48747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Clearing Your Mind</a:t>
            </a:r>
            <a:endParaRPr sz="6000"/>
          </a:p>
        </p:txBody>
      </p:sp>
      <p:sp>
        <p:nvSpPr>
          <p:cNvPr id="596" name="Google Shape;596;p68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597" name="Google Shape;597;p68"/>
          <p:cNvSpPr/>
          <p:nvPr/>
        </p:nvSpPr>
        <p:spPr>
          <a:xfrm>
            <a:off x="653675" y="438712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Embracing Solitude</a:t>
            </a:r>
            <a:endParaRPr sz="6000"/>
          </a:p>
        </p:txBody>
      </p:sp>
      <p:sp>
        <p:nvSpPr>
          <p:cNvPr id="598" name="Google Shape;598;p68"/>
          <p:cNvSpPr/>
          <p:nvPr/>
        </p:nvSpPr>
        <p:spPr>
          <a:xfrm>
            <a:off x="6467275" y="43871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Incorporating Meditation</a:t>
            </a:r>
            <a:endParaRPr sz="6000"/>
          </a:p>
        </p:txBody>
      </p:sp>
      <p:sp>
        <p:nvSpPr>
          <p:cNvPr id="599" name="Google Shape;599;p68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600" name="Google Shape;600;p68"/>
          <p:cNvSpPr/>
          <p:nvPr/>
        </p:nvSpPr>
        <p:spPr>
          <a:xfrm>
            <a:off x="653675" y="438712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Embracing Solitude</a:t>
            </a:r>
            <a:endParaRPr sz="6000"/>
          </a:p>
        </p:txBody>
      </p:sp>
      <p:sp>
        <p:nvSpPr>
          <p:cNvPr id="601" name="Google Shape;601;p68"/>
          <p:cNvSpPr/>
          <p:nvPr/>
        </p:nvSpPr>
        <p:spPr>
          <a:xfrm>
            <a:off x="6467275" y="43871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Incorporating Meditation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9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Clear Mind</a:t>
            </a:r>
            <a:endParaRPr sz="7200"/>
          </a:p>
        </p:txBody>
      </p:sp>
      <p:sp>
        <p:nvSpPr>
          <p:cNvPr id="607" name="Google Shape;607;p6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8" name="Google Shape;608;p69"/>
          <p:cNvSpPr/>
          <p:nvPr/>
        </p:nvSpPr>
        <p:spPr>
          <a:xfrm>
            <a:off x="6697300" y="439250"/>
            <a:ext cx="4608900" cy="200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Information Dump</a:t>
            </a:r>
            <a:endParaRPr sz="6000"/>
          </a:p>
        </p:txBody>
      </p:sp>
      <p:sp>
        <p:nvSpPr>
          <p:cNvPr id="609" name="Google Shape;609;p69"/>
          <p:cNvSpPr/>
          <p:nvPr/>
        </p:nvSpPr>
        <p:spPr>
          <a:xfrm>
            <a:off x="791800" y="4530000"/>
            <a:ext cx="46089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Source of Truth</a:t>
            </a:r>
            <a:endParaRPr sz="6000"/>
          </a:p>
        </p:txBody>
      </p:sp>
      <p:sp>
        <p:nvSpPr>
          <p:cNvPr id="610" name="Google Shape;610;p69"/>
          <p:cNvSpPr/>
          <p:nvPr/>
        </p:nvSpPr>
        <p:spPr>
          <a:xfrm>
            <a:off x="6578350" y="4530000"/>
            <a:ext cx="46089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Single Focus</a:t>
            </a:r>
            <a:endParaRPr sz="6000"/>
          </a:p>
        </p:txBody>
      </p:sp>
      <p:sp>
        <p:nvSpPr>
          <p:cNvPr id="611" name="Google Shape;611;p69"/>
          <p:cNvSpPr/>
          <p:nvPr/>
        </p:nvSpPr>
        <p:spPr>
          <a:xfrm>
            <a:off x="791800" y="408800"/>
            <a:ext cx="46089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Information Overload</a:t>
            </a:r>
            <a:endParaRPr sz="6000"/>
          </a:p>
        </p:txBody>
      </p:sp>
      <p:cxnSp>
        <p:nvCxnSpPr>
          <p:cNvPr id="612" name="Google Shape;612;p69"/>
          <p:cNvCxnSpPr/>
          <p:nvPr/>
        </p:nvCxnSpPr>
        <p:spPr>
          <a:xfrm>
            <a:off x="1132450" y="258750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69"/>
          <p:cNvCxnSpPr/>
          <p:nvPr/>
        </p:nvCxnSpPr>
        <p:spPr>
          <a:xfrm flipH="1" rot="10800000">
            <a:off x="1229775" y="258800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69"/>
          <p:cNvCxnSpPr/>
          <p:nvPr/>
        </p:nvCxnSpPr>
        <p:spPr>
          <a:xfrm>
            <a:off x="6790000" y="322500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69"/>
          <p:cNvCxnSpPr/>
          <p:nvPr/>
        </p:nvCxnSpPr>
        <p:spPr>
          <a:xfrm flipH="1" rot="10800000">
            <a:off x="6887325" y="322550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0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Book Suggestion</a:t>
            </a:r>
            <a:endParaRPr sz="7200"/>
          </a:p>
        </p:txBody>
      </p:sp>
      <p:sp>
        <p:nvSpPr>
          <p:cNvPr id="621" name="Google Shape;621;p7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2" name="Google Shape;6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550" y="1266800"/>
            <a:ext cx="3535801" cy="5327699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8" name="Google Shape;628;p71"/>
          <p:cNvSpPr txBox="1"/>
          <p:nvPr>
            <p:ph type="title"/>
          </p:nvPr>
        </p:nvSpPr>
        <p:spPr>
          <a:xfrm>
            <a:off x="499767" y="2867788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Mindfulness</a:t>
            </a:r>
            <a:endParaRPr sz="7200"/>
          </a:p>
        </p:txBody>
      </p:sp>
      <p:sp>
        <p:nvSpPr>
          <p:cNvPr id="629" name="Google Shape;629;p71"/>
          <p:cNvSpPr/>
          <p:nvPr/>
        </p:nvSpPr>
        <p:spPr>
          <a:xfrm>
            <a:off x="653675" y="48747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Clearing Your Mind</a:t>
            </a:r>
            <a:endParaRPr sz="6000"/>
          </a:p>
        </p:txBody>
      </p:sp>
      <p:sp>
        <p:nvSpPr>
          <p:cNvPr id="630" name="Google Shape;630;p71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631" name="Google Shape;631;p71"/>
          <p:cNvSpPr/>
          <p:nvPr/>
        </p:nvSpPr>
        <p:spPr>
          <a:xfrm>
            <a:off x="653675" y="438712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Embracing Solitude</a:t>
            </a:r>
            <a:endParaRPr sz="6000"/>
          </a:p>
        </p:txBody>
      </p:sp>
      <p:sp>
        <p:nvSpPr>
          <p:cNvPr id="632" name="Google Shape;632;p71"/>
          <p:cNvSpPr/>
          <p:nvPr/>
        </p:nvSpPr>
        <p:spPr>
          <a:xfrm>
            <a:off x="6467275" y="43871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Incorporating Meditation</a:t>
            </a:r>
            <a:endParaRPr sz="6000"/>
          </a:p>
        </p:txBody>
      </p:sp>
      <p:sp>
        <p:nvSpPr>
          <p:cNvPr id="633" name="Google Shape;633;p71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634" name="Google Shape;634;p71"/>
          <p:cNvSpPr/>
          <p:nvPr/>
        </p:nvSpPr>
        <p:spPr>
          <a:xfrm>
            <a:off x="653675" y="438712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Embracing Solitude</a:t>
            </a:r>
            <a:endParaRPr sz="6000"/>
          </a:p>
        </p:txBody>
      </p:sp>
      <p:sp>
        <p:nvSpPr>
          <p:cNvPr id="635" name="Google Shape;635;p71"/>
          <p:cNvSpPr/>
          <p:nvPr/>
        </p:nvSpPr>
        <p:spPr>
          <a:xfrm>
            <a:off x="6467275" y="43871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Incorporating Meditation</a:t>
            </a:r>
            <a:endParaRPr sz="6000"/>
          </a:p>
        </p:txBody>
      </p:sp>
      <p:sp>
        <p:nvSpPr>
          <p:cNvPr id="636" name="Google Shape;636;p71"/>
          <p:cNvSpPr/>
          <p:nvPr/>
        </p:nvSpPr>
        <p:spPr>
          <a:xfrm>
            <a:off x="653675" y="48747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Clearing Your Mind</a:t>
            </a:r>
            <a:endParaRPr sz="6000"/>
          </a:p>
        </p:txBody>
      </p:sp>
      <p:sp>
        <p:nvSpPr>
          <p:cNvPr id="637" name="Google Shape;637;p71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2"/>
          <p:cNvSpPr txBox="1"/>
          <p:nvPr>
            <p:ph type="title"/>
          </p:nvPr>
        </p:nvSpPr>
        <p:spPr>
          <a:xfrm>
            <a:off x="415563" y="6030500"/>
            <a:ext cx="11357700" cy="6510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Jeremy Ashkenas</a:t>
            </a:r>
            <a:r>
              <a:rPr lang="en-US" sz="3000"/>
              <a:t>, </a:t>
            </a:r>
            <a:r>
              <a:rPr lang="en-US" sz="3000"/>
              <a:t>https://goo.gl/PeBRku</a:t>
            </a:r>
            <a:endParaRPr sz="3000"/>
          </a:p>
        </p:txBody>
      </p:sp>
      <p:sp>
        <p:nvSpPr>
          <p:cNvPr id="643" name="Google Shape;643;p7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4" name="Google Shape;6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450" y="240575"/>
            <a:ext cx="3673916" cy="578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813" y="2524125"/>
            <a:ext cx="72009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3"/>
          <p:cNvSpPr txBox="1"/>
          <p:nvPr>
            <p:ph type="title"/>
          </p:nvPr>
        </p:nvSpPr>
        <p:spPr>
          <a:xfrm>
            <a:off x="238050" y="2867800"/>
            <a:ext cx="115353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Focus on Positive Emotions</a:t>
            </a:r>
            <a:endParaRPr sz="7200"/>
          </a:p>
        </p:txBody>
      </p:sp>
      <p:sp>
        <p:nvSpPr>
          <p:cNvPr id="651" name="Google Shape;651;p7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2" name="Google Shape;652;p73"/>
          <p:cNvSpPr/>
          <p:nvPr/>
        </p:nvSpPr>
        <p:spPr>
          <a:xfrm>
            <a:off x="6358525" y="384300"/>
            <a:ext cx="5160000" cy="200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Art of Unsent</a:t>
            </a:r>
            <a:r>
              <a:rPr lang="en-US" sz="6000"/>
              <a:t> </a:t>
            </a:r>
            <a:r>
              <a:rPr lang="en-US" sz="6000"/>
              <a:t>Letters</a:t>
            </a:r>
            <a:endParaRPr sz="6000"/>
          </a:p>
        </p:txBody>
      </p:sp>
      <p:sp>
        <p:nvSpPr>
          <p:cNvPr id="653" name="Google Shape;653;p73"/>
          <p:cNvSpPr/>
          <p:nvPr/>
        </p:nvSpPr>
        <p:spPr>
          <a:xfrm>
            <a:off x="457800" y="4466600"/>
            <a:ext cx="5328900" cy="2070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Focus Improvements</a:t>
            </a:r>
            <a:endParaRPr sz="6000"/>
          </a:p>
        </p:txBody>
      </p:sp>
      <p:sp>
        <p:nvSpPr>
          <p:cNvPr id="654" name="Google Shape;654;p73"/>
          <p:cNvSpPr/>
          <p:nvPr/>
        </p:nvSpPr>
        <p:spPr>
          <a:xfrm>
            <a:off x="6358525" y="4466725"/>
            <a:ext cx="5160000" cy="2070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Proactive  Feedback</a:t>
            </a:r>
            <a:endParaRPr sz="6000"/>
          </a:p>
        </p:txBody>
      </p:sp>
      <p:sp>
        <p:nvSpPr>
          <p:cNvPr id="655" name="Google Shape;655;p73"/>
          <p:cNvSpPr/>
          <p:nvPr/>
        </p:nvSpPr>
        <p:spPr>
          <a:xfrm>
            <a:off x="434675" y="384300"/>
            <a:ext cx="51600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 Reasons to be Rude</a:t>
            </a:r>
            <a:endParaRPr sz="6000"/>
          </a:p>
        </p:txBody>
      </p:sp>
      <p:cxnSp>
        <p:nvCxnSpPr>
          <p:cNvPr id="656" name="Google Shape;656;p73"/>
          <p:cNvCxnSpPr/>
          <p:nvPr/>
        </p:nvCxnSpPr>
        <p:spPr>
          <a:xfrm>
            <a:off x="921875" y="4361075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73"/>
          <p:cNvCxnSpPr/>
          <p:nvPr/>
        </p:nvCxnSpPr>
        <p:spPr>
          <a:xfrm flipH="1" rot="10800000">
            <a:off x="1019200" y="4361125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73"/>
          <p:cNvSpPr/>
          <p:nvPr/>
        </p:nvSpPr>
        <p:spPr>
          <a:xfrm>
            <a:off x="457800" y="4466725"/>
            <a:ext cx="5328900" cy="2070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Focus on Success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4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Talk</a:t>
            </a:r>
            <a:r>
              <a:rPr lang="en-US" sz="7200"/>
              <a:t> Suggestions</a:t>
            </a:r>
            <a:endParaRPr sz="7200"/>
          </a:p>
        </p:txBody>
      </p:sp>
      <p:sp>
        <p:nvSpPr>
          <p:cNvPr id="664" name="Google Shape;664;p7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5" name="Google Shape;665;p74"/>
          <p:cNvSpPr txBox="1"/>
          <p:nvPr/>
        </p:nvSpPr>
        <p:spPr>
          <a:xfrm>
            <a:off x="390125" y="1365425"/>
            <a:ext cx="107490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Char char="●"/>
            </a:pPr>
            <a:r>
              <a:rPr lang="en-US" sz="6000" u="sng">
                <a:solidFill>
                  <a:srgbClr val="F3F3F3"/>
                </a:solidFill>
                <a:hlinkClick r:id="rId3"/>
              </a:rPr>
              <a:t>Brett Cannon on Kindness</a:t>
            </a:r>
            <a:endParaRPr>
              <a:solidFill>
                <a:srgbClr val="F3F3F3"/>
              </a:solidFill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Char char="●"/>
            </a:pPr>
            <a:r>
              <a:rPr lang="en-US" sz="6000" u="sng">
                <a:solidFill>
                  <a:srgbClr val="F3F3F3"/>
                </a:solidFill>
                <a:hlinkClick r:id="rId4"/>
              </a:rPr>
              <a:t>Changelog Episode</a:t>
            </a:r>
            <a:endParaRPr sz="60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415550" y="6091325"/>
            <a:ext cx="11357700" cy="6510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Rockstar Spouse</a:t>
            </a:r>
            <a:r>
              <a:rPr lang="en-US" sz="3000"/>
              <a:t>, </a:t>
            </a:r>
            <a:r>
              <a:rPr lang="en-US" sz="3000"/>
              <a:t>https://goo.gl/2sqyhh</a:t>
            </a:r>
            <a:endParaRPr sz="3000"/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839" y="140200"/>
            <a:ext cx="9869825" cy="58903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21"/>
          <p:cNvSpPr/>
          <p:nvPr/>
        </p:nvSpPr>
        <p:spPr>
          <a:xfrm>
            <a:off x="3401375" y="1498650"/>
            <a:ext cx="773400" cy="23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" name="Google Shape;671;p75"/>
          <p:cNvSpPr txBox="1"/>
          <p:nvPr>
            <p:ph type="title"/>
          </p:nvPr>
        </p:nvSpPr>
        <p:spPr>
          <a:xfrm>
            <a:off x="471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Mindfulness</a:t>
            </a:r>
            <a:endParaRPr sz="7200"/>
          </a:p>
        </p:txBody>
      </p:sp>
      <p:sp>
        <p:nvSpPr>
          <p:cNvPr id="672" name="Google Shape;672;p75"/>
          <p:cNvSpPr/>
          <p:nvPr/>
        </p:nvSpPr>
        <p:spPr>
          <a:xfrm>
            <a:off x="653675" y="48747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Clearing Your Mind</a:t>
            </a:r>
            <a:endParaRPr sz="6000"/>
          </a:p>
        </p:txBody>
      </p:sp>
      <p:sp>
        <p:nvSpPr>
          <p:cNvPr id="673" name="Google Shape;673;p75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674" name="Google Shape;674;p75"/>
          <p:cNvSpPr/>
          <p:nvPr/>
        </p:nvSpPr>
        <p:spPr>
          <a:xfrm>
            <a:off x="653675" y="438712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Embracing Solitude</a:t>
            </a:r>
            <a:endParaRPr sz="6000"/>
          </a:p>
        </p:txBody>
      </p:sp>
      <p:sp>
        <p:nvSpPr>
          <p:cNvPr id="675" name="Google Shape;675;p75"/>
          <p:cNvSpPr/>
          <p:nvPr/>
        </p:nvSpPr>
        <p:spPr>
          <a:xfrm>
            <a:off x="6467275" y="43871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Incorporating Meditation</a:t>
            </a:r>
            <a:endParaRPr sz="6000"/>
          </a:p>
        </p:txBody>
      </p:sp>
      <p:sp>
        <p:nvSpPr>
          <p:cNvPr id="676" name="Google Shape;676;p75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677" name="Google Shape;677;p75"/>
          <p:cNvSpPr/>
          <p:nvPr/>
        </p:nvSpPr>
        <p:spPr>
          <a:xfrm>
            <a:off x="653675" y="438712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Embracing Solitude</a:t>
            </a:r>
            <a:endParaRPr sz="6000"/>
          </a:p>
        </p:txBody>
      </p:sp>
      <p:sp>
        <p:nvSpPr>
          <p:cNvPr id="678" name="Google Shape;678;p75"/>
          <p:cNvSpPr/>
          <p:nvPr/>
        </p:nvSpPr>
        <p:spPr>
          <a:xfrm>
            <a:off x="6467275" y="43871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Incorporating Meditation</a:t>
            </a:r>
            <a:endParaRPr sz="6000"/>
          </a:p>
        </p:txBody>
      </p:sp>
      <p:sp>
        <p:nvSpPr>
          <p:cNvPr id="679" name="Google Shape;679;p75"/>
          <p:cNvSpPr/>
          <p:nvPr/>
        </p:nvSpPr>
        <p:spPr>
          <a:xfrm>
            <a:off x="653675" y="48747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Clearing Your Mind</a:t>
            </a:r>
            <a:endParaRPr sz="6000"/>
          </a:p>
        </p:txBody>
      </p:sp>
      <p:sp>
        <p:nvSpPr>
          <p:cNvPr id="680" name="Google Shape;680;p75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681" name="Google Shape;681;p75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682" name="Google Shape;682;p75"/>
          <p:cNvSpPr/>
          <p:nvPr/>
        </p:nvSpPr>
        <p:spPr>
          <a:xfrm>
            <a:off x="653675" y="438712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Embracing Solitude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6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Art of Solitude</a:t>
            </a:r>
            <a:endParaRPr sz="7200"/>
          </a:p>
        </p:txBody>
      </p:sp>
      <p:sp>
        <p:nvSpPr>
          <p:cNvPr id="688" name="Google Shape;688;p7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" name="Google Shape;689;p76"/>
          <p:cNvSpPr/>
          <p:nvPr/>
        </p:nvSpPr>
        <p:spPr>
          <a:xfrm>
            <a:off x="6548675" y="320900"/>
            <a:ext cx="4707300" cy="200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Float Therapy</a:t>
            </a:r>
            <a:endParaRPr sz="6000"/>
          </a:p>
        </p:txBody>
      </p:sp>
      <p:sp>
        <p:nvSpPr>
          <p:cNvPr id="690" name="Google Shape;690;p76"/>
          <p:cNvSpPr/>
          <p:nvPr/>
        </p:nvSpPr>
        <p:spPr>
          <a:xfrm>
            <a:off x="643475" y="4530000"/>
            <a:ext cx="47073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Learn About Yourself</a:t>
            </a:r>
            <a:endParaRPr sz="6000"/>
          </a:p>
        </p:txBody>
      </p:sp>
      <p:sp>
        <p:nvSpPr>
          <p:cNvPr id="691" name="Google Shape;691;p76"/>
          <p:cNvSpPr/>
          <p:nvPr/>
        </p:nvSpPr>
        <p:spPr>
          <a:xfrm>
            <a:off x="6548675" y="4530000"/>
            <a:ext cx="47073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Clear Judgements</a:t>
            </a:r>
            <a:endParaRPr sz="6000"/>
          </a:p>
        </p:txBody>
      </p:sp>
      <p:sp>
        <p:nvSpPr>
          <p:cNvPr id="692" name="Google Shape;692;p76"/>
          <p:cNvSpPr/>
          <p:nvPr/>
        </p:nvSpPr>
        <p:spPr>
          <a:xfrm>
            <a:off x="643475" y="320900"/>
            <a:ext cx="47073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Quiet</a:t>
            </a:r>
            <a:r>
              <a:rPr lang="en-US" sz="6000"/>
              <a:t> Moments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8" name="Google Shape;698;p77"/>
          <p:cNvSpPr txBox="1"/>
          <p:nvPr>
            <p:ph type="title"/>
          </p:nvPr>
        </p:nvSpPr>
        <p:spPr>
          <a:xfrm>
            <a:off x="471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Mindfulness</a:t>
            </a:r>
            <a:endParaRPr sz="7200"/>
          </a:p>
        </p:txBody>
      </p:sp>
      <p:sp>
        <p:nvSpPr>
          <p:cNvPr id="699" name="Google Shape;699;p77"/>
          <p:cNvSpPr/>
          <p:nvPr/>
        </p:nvSpPr>
        <p:spPr>
          <a:xfrm>
            <a:off x="653675" y="48747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Clearing Your Mind</a:t>
            </a:r>
            <a:endParaRPr sz="6000"/>
          </a:p>
        </p:txBody>
      </p:sp>
      <p:sp>
        <p:nvSpPr>
          <p:cNvPr id="700" name="Google Shape;700;p77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701" name="Google Shape;701;p77"/>
          <p:cNvSpPr/>
          <p:nvPr/>
        </p:nvSpPr>
        <p:spPr>
          <a:xfrm>
            <a:off x="653675" y="438712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Embracing Solitude</a:t>
            </a:r>
            <a:endParaRPr sz="6000"/>
          </a:p>
        </p:txBody>
      </p:sp>
      <p:sp>
        <p:nvSpPr>
          <p:cNvPr id="702" name="Google Shape;702;p77"/>
          <p:cNvSpPr/>
          <p:nvPr/>
        </p:nvSpPr>
        <p:spPr>
          <a:xfrm>
            <a:off x="6467275" y="43871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Incorporating Meditation</a:t>
            </a:r>
            <a:endParaRPr sz="6000"/>
          </a:p>
        </p:txBody>
      </p:sp>
      <p:sp>
        <p:nvSpPr>
          <p:cNvPr id="703" name="Google Shape;703;p77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704" name="Google Shape;704;p77"/>
          <p:cNvSpPr/>
          <p:nvPr/>
        </p:nvSpPr>
        <p:spPr>
          <a:xfrm>
            <a:off x="653675" y="438712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Embracing Solitude</a:t>
            </a:r>
            <a:endParaRPr sz="6000"/>
          </a:p>
        </p:txBody>
      </p:sp>
      <p:sp>
        <p:nvSpPr>
          <p:cNvPr id="705" name="Google Shape;705;p77"/>
          <p:cNvSpPr/>
          <p:nvPr/>
        </p:nvSpPr>
        <p:spPr>
          <a:xfrm>
            <a:off x="6467275" y="43871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Incorporating Meditation</a:t>
            </a:r>
            <a:endParaRPr sz="6000"/>
          </a:p>
        </p:txBody>
      </p:sp>
      <p:sp>
        <p:nvSpPr>
          <p:cNvPr id="706" name="Google Shape;706;p77"/>
          <p:cNvSpPr/>
          <p:nvPr/>
        </p:nvSpPr>
        <p:spPr>
          <a:xfrm>
            <a:off x="653675" y="48747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Clearing Your Mind</a:t>
            </a:r>
            <a:endParaRPr sz="6000"/>
          </a:p>
        </p:txBody>
      </p:sp>
      <p:sp>
        <p:nvSpPr>
          <p:cNvPr id="707" name="Google Shape;707;p77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708" name="Google Shape;708;p77"/>
          <p:cNvSpPr/>
          <p:nvPr/>
        </p:nvSpPr>
        <p:spPr>
          <a:xfrm>
            <a:off x="6467275" y="4874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Controlling Emotions</a:t>
            </a:r>
            <a:endParaRPr sz="6000"/>
          </a:p>
        </p:txBody>
      </p:sp>
      <p:sp>
        <p:nvSpPr>
          <p:cNvPr id="709" name="Google Shape;709;p77"/>
          <p:cNvSpPr/>
          <p:nvPr/>
        </p:nvSpPr>
        <p:spPr>
          <a:xfrm>
            <a:off x="653675" y="438712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Embracing Solitude</a:t>
            </a:r>
            <a:endParaRPr sz="6000"/>
          </a:p>
        </p:txBody>
      </p:sp>
      <p:sp>
        <p:nvSpPr>
          <p:cNvPr id="710" name="Google Shape;710;p77"/>
          <p:cNvSpPr/>
          <p:nvPr/>
        </p:nvSpPr>
        <p:spPr>
          <a:xfrm>
            <a:off x="653675" y="4387125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Embracing Solitude</a:t>
            </a:r>
            <a:endParaRPr sz="6000"/>
          </a:p>
        </p:txBody>
      </p:sp>
      <p:sp>
        <p:nvSpPr>
          <p:cNvPr id="711" name="Google Shape;711;p77"/>
          <p:cNvSpPr/>
          <p:nvPr/>
        </p:nvSpPr>
        <p:spPr>
          <a:xfrm>
            <a:off x="6467275" y="4387150"/>
            <a:ext cx="4826400" cy="19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Incorporating Meditation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8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Meditation</a:t>
            </a:r>
            <a:endParaRPr sz="7200"/>
          </a:p>
        </p:txBody>
      </p:sp>
      <p:sp>
        <p:nvSpPr>
          <p:cNvPr id="717" name="Google Shape;717;p7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8" name="Google Shape;718;p78"/>
          <p:cNvSpPr/>
          <p:nvPr/>
        </p:nvSpPr>
        <p:spPr>
          <a:xfrm>
            <a:off x="6548675" y="320900"/>
            <a:ext cx="4707300" cy="200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Guided Meditation</a:t>
            </a:r>
            <a:endParaRPr sz="6000"/>
          </a:p>
        </p:txBody>
      </p:sp>
      <p:sp>
        <p:nvSpPr>
          <p:cNvPr id="719" name="Google Shape;719;p78"/>
          <p:cNvSpPr/>
          <p:nvPr/>
        </p:nvSpPr>
        <p:spPr>
          <a:xfrm>
            <a:off x="643475" y="4530000"/>
            <a:ext cx="47073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Active Meditation</a:t>
            </a:r>
            <a:endParaRPr sz="6000"/>
          </a:p>
        </p:txBody>
      </p:sp>
      <p:sp>
        <p:nvSpPr>
          <p:cNvPr id="720" name="Google Shape;720;p78"/>
          <p:cNvSpPr/>
          <p:nvPr/>
        </p:nvSpPr>
        <p:spPr>
          <a:xfrm>
            <a:off x="6548675" y="4530000"/>
            <a:ext cx="47073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Consistency is Key</a:t>
            </a:r>
            <a:endParaRPr sz="6000"/>
          </a:p>
        </p:txBody>
      </p:sp>
      <p:sp>
        <p:nvSpPr>
          <p:cNvPr id="721" name="Google Shape;721;p78"/>
          <p:cNvSpPr/>
          <p:nvPr/>
        </p:nvSpPr>
        <p:spPr>
          <a:xfrm>
            <a:off x="643475" y="320900"/>
            <a:ext cx="47073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Unguided Meditation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9"/>
          <p:cNvSpPr txBox="1"/>
          <p:nvPr>
            <p:ph type="title"/>
          </p:nvPr>
        </p:nvSpPr>
        <p:spPr>
          <a:xfrm>
            <a:off x="-61325" y="2867850"/>
            <a:ext cx="120864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Need help to get started?</a:t>
            </a:r>
            <a:endParaRPr sz="7200"/>
          </a:p>
        </p:txBody>
      </p:sp>
      <p:sp>
        <p:nvSpPr>
          <p:cNvPr id="727" name="Google Shape;727;p7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0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Apps</a:t>
            </a:r>
            <a:r>
              <a:rPr lang="en-US" sz="7200"/>
              <a:t> Suggestions</a:t>
            </a:r>
            <a:endParaRPr sz="7200"/>
          </a:p>
        </p:txBody>
      </p:sp>
      <p:sp>
        <p:nvSpPr>
          <p:cNvPr id="733" name="Google Shape;733;p8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4" name="Google Shape;734;p80"/>
          <p:cNvSpPr txBox="1"/>
          <p:nvPr/>
        </p:nvSpPr>
        <p:spPr>
          <a:xfrm>
            <a:off x="390125" y="1365425"/>
            <a:ext cx="107490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Char char="●"/>
            </a:pPr>
            <a:r>
              <a:rPr lang="en-US" sz="6000" u="sng">
                <a:solidFill>
                  <a:srgbClr val="F3F3F3"/>
                </a:solidFill>
                <a:hlinkClick r:id="rId3"/>
              </a:rPr>
              <a:t>Headspace</a:t>
            </a:r>
            <a:endParaRPr sz="6000">
              <a:solidFill>
                <a:srgbClr val="F3F3F3"/>
              </a:solidFill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Char char="●"/>
            </a:pPr>
            <a:r>
              <a:rPr lang="en-US" sz="6000" u="sng">
                <a:solidFill>
                  <a:srgbClr val="F3F3F3"/>
                </a:solidFill>
                <a:hlinkClick r:id="rId4"/>
              </a:rPr>
              <a:t>Relax Meditation</a:t>
            </a:r>
            <a:endParaRPr sz="6000">
              <a:solidFill>
                <a:srgbClr val="F3F3F3"/>
              </a:solidFill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Char char="●"/>
            </a:pPr>
            <a:r>
              <a:rPr lang="en-US" sz="6000" u="sng">
                <a:solidFill>
                  <a:srgbClr val="F3F3F3"/>
                </a:solidFill>
                <a:hlinkClick r:id="rId5"/>
              </a:rPr>
              <a:t>Calm</a:t>
            </a:r>
            <a:endParaRPr sz="60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1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Sceptical of Meditation?</a:t>
            </a:r>
            <a:endParaRPr sz="7200"/>
          </a:p>
        </p:txBody>
      </p:sp>
      <p:sp>
        <p:nvSpPr>
          <p:cNvPr id="740" name="Google Shape;740;p8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2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Book Suggestion</a:t>
            </a:r>
            <a:endParaRPr sz="7200"/>
          </a:p>
        </p:txBody>
      </p:sp>
      <p:sp>
        <p:nvSpPr>
          <p:cNvPr id="746" name="Google Shape;746;p8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7" name="Google Shape;7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250" y="1287000"/>
            <a:ext cx="3622336" cy="5455325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3" name="Google Shape;753;p83"/>
          <p:cNvSpPr/>
          <p:nvPr/>
        </p:nvSpPr>
        <p:spPr>
          <a:xfrm>
            <a:off x="98297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Sleep</a:t>
            </a:r>
            <a:endParaRPr sz="7200"/>
          </a:p>
        </p:txBody>
      </p:sp>
      <p:sp>
        <p:nvSpPr>
          <p:cNvPr id="754" name="Google Shape;754;p83"/>
          <p:cNvSpPr/>
          <p:nvPr/>
        </p:nvSpPr>
        <p:spPr>
          <a:xfrm>
            <a:off x="656652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755" name="Google Shape;755;p83"/>
          <p:cNvSpPr/>
          <p:nvPr/>
        </p:nvSpPr>
        <p:spPr>
          <a:xfrm>
            <a:off x="6566525" y="4596175"/>
            <a:ext cx="4388400" cy="159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  <p:sp>
        <p:nvSpPr>
          <p:cNvPr id="756" name="Google Shape;756;p83"/>
          <p:cNvSpPr/>
          <p:nvPr/>
        </p:nvSpPr>
        <p:spPr>
          <a:xfrm>
            <a:off x="98297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757" name="Google Shape;757;p83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Grounds for anti-Stress</a:t>
            </a:r>
            <a:endParaRPr sz="7200"/>
          </a:p>
        </p:txBody>
      </p:sp>
      <p:sp>
        <p:nvSpPr>
          <p:cNvPr id="758" name="Google Shape;758;p83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759" name="Google Shape;759;p83"/>
          <p:cNvSpPr/>
          <p:nvPr/>
        </p:nvSpPr>
        <p:spPr>
          <a:xfrm>
            <a:off x="98297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760" name="Google Shape;760;p83"/>
          <p:cNvSpPr/>
          <p:nvPr/>
        </p:nvSpPr>
        <p:spPr>
          <a:xfrm>
            <a:off x="656652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  <p:sp>
        <p:nvSpPr>
          <p:cNvPr id="761" name="Google Shape;761;p83"/>
          <p:cNvSpPr/>
          <p:nvPr/>
        </p:nvSpPr>
        <p:spPr>
          <a:xfrm>
            <a:off x="98297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Sleep</a:t>
            </a:r>
            <a:endParaRPr sz="7200"/>
          </a:p>
        </p:txBody>
      </p:sp>
      <p:sp>
        <p:nvSpPr>
          <p:cNvPr id="762" name="Google Shape;762;p83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763" name="Google Shape;763;p83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764" name="Google Shape;764;p83"/>
          <p:cNvSpPr/>
          <p:nvPr/>
        </p:nvSpPr>
        <p:spPr>
          <a:xfrm>
            <a:off x="982975" y="45960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765" name="Google Shape;765;p83"/>
          <p:cNvSpPr/>
          <p:nvPr/>
        </p:nvSpPr>
        <p:spPr>
          <a:xfrm>
            <a:off x="982975" y="45960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766" name="Google Shape;766;p83"/>
          <p:cNvSpPr/>
          <p:nvPr/>
        </p:nvSpPr>
        <p:spPr>
          <a:xfrm>
            <a:off x="6566525" y="45960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4"/>
          <p:cNvSpPr txBox="1"/>
          <p:nvPr>
            <p:ph type="title"/>
          </p:nvPr>
        </p:nvSpPr>
        <p:spPr>
          <a:xfrm>
            <a:off x="415567" y="2867838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Main Sources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 of Work Stress</a:t>
            </a:r>
            <a:endParaRPr sz="7200"/>
          </a:p>
        </p:txBody>
      </p:sp>
      <p:sp>
        <p:nvSpPr>
          <p:cNvPr id="772" name="Google Shape;772;p8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3" name="Google Shape;773;p84"/>
          <p:cNvSpPr/>
          <p:nvPr/>
        </p:nvSpPr>
        <p:spPr>
          <a:xfrm>
            <a:off x="415550" y="433325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Office Environment</a:t>
            </a:r>
            <a:endParaRPr sz="6000"/>
          </a:p>
        </p:txBody>
      </p:sp>
      <p:sp>
        <p:nvSpPr>
          <p:cNvPr id="774" name="Google Shape;774;p84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775" name="Google Shape;775;p84"/>
          <p:cNvSpPr/>
          <p:nvPr/>
        </p:nvSpPr>
        <p:spPr>
          <a:xfrm>
            <a:off x="41555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Distractions</a:t>
            </a:r>
            <a:endParaRPr sz="6000"/>
          </a:p>
        </p:txBody>
      </p:sp>
      <p:sp>
        <p:nvSpPr>
          <p:cNvPr id="776" name="Google Shape;776;p84"/>
          <p:cNvSpPr/>
          <p:nvPr/>
        </p:nvSpPr>
        <p:spPr>
          <a:xfrm>
            <a:off x="634620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Project Planning</a:t>
            </a:r>
            <a:endParaRPr sz="6000"/>
          </a:p>
        </p:txBody>
      </p:sp>
      <p:sp>
        <p:nvSpPr>
          <p:cNvPr id="777" name="Google Shape;777;p84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778" name="Google Shape;778;p84"/>
          <p:cNvSpPr/>
          <p:nvPr/>
        </p:nvSpPr>
        <p:spPr>
          <a:xfrm>
            <a:off x="41555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Distractions</a:t>
            </a:r>
            <a:endParaRPr sz="6000"/>
          </a:p>
        </p:txBody>
      </p:sp>
      <p:sp>
        <p:nvSpPr>
          <p:cNvPr id="779" name="Google Shape;779;p84"/>
          <p:cNvSpPr/>
          <p:nvPr/>
        </p:nvSpPr>
        <p:spPr>
          <a:xfrm>
            <a:off x="634620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Project Planning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15563" y="6030500"/>
            <a:ext cx="11357700" cy="6510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@Binkysaur, https://goo.gl/h9TQad</a:t>
            </a:r>
            <a:endParaRPr sz="3000"/>
          </a:p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775" y="147475"/>
            <a:ext cx="9072926" cy="58258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22"/>
          <p:cNvSpPr/>
          <p:nvPr/>
        </p:nvSpPr>
        <p:spPr>
          <a:xfrm>
            <a:off x="5469050" y="5420900"/>
            <a:ext cx="3985200" cy="465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3101475" y="4852675"/>
            <a:ext cx="1286400" cy="23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5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Office and You</a:t>
            </a:r>
            <a:endParaRPr sz="7200"/>
          </a:p>
        </p:txBody>
      </p:sp>
      <p:sp>
        <p:nvSpPr>
          <p:cNvPr id="785" name="Google Shape;785;p8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6" name="Google Shape;786;p85"/>
          <p:cNvSpPr/>
          <p:nvPr/>
        </p:nvSpPr>
        <p:spPr>
          <a:xfrm>
            <a:off x="6548675" y="320900"/>
            <a:ext cx="4793400" cy="200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Office Perks</a:t>
            </a:r>
            <a:endParaRPr sz="6000"/>
          </a:p>
        </p:txBody>
      </p:sp>
      <p:sp>
        <p:nvSpPr>
          <p:cNvPr id="787" name="Google Shape;787;p85"/>
          <p:cNvSpPr/>
          <p:nvPr/>
        </p:nvSpPr>
        <p:spPr>
          <a:xfrm>
            <a:off x="643475" y="4530000"/>
            <a:ext cx="47073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 on Plane</a:t>
            </a:r>
            <a:endParaRPr sz="6000"/>
          </a:p>
        </p:txBody>
      </p:sp>
      <p:sp>
        <p:nvSpPr>
          <p:cNvPr id="788" name="Google Shape;788;p85"/>
          <p:cNvSpPr/>
          <p:nvPr/>
        </p:nvSpPr>
        <p:spPr>
          <a:xfrm>
            <a:off x="6548675" y="4530000"/>
            <a:ext cx="47073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Work is just Work</a:t>
            </a:r>
            <a:endParaRPr sz="6000"/>
          </a:p>
        </p:txBody>
      </p:sp>
      <p:sp>
        <p:nvSpPr>
          <p:cNvPr id="789" name="Google Shape;789;p85"/>
          <p:cNvSpPr/>
          <p:nvPr/>
        </p:nvSpPr>
        <p:spPr>
          <a:xfrm>
            <a:off x="643475" y="320900"/>
            <a:ext cx="4707300" cy="200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Open Office</a:t>
            </a:r>
            <a:endParaRPr sz="6000"/>
          </a:p>
        </p:txBody>
      </p:sp>
      <p:cxnSp>
        <p:nvCxnSpPr>
          <p:cNvPr id="790" name="Google Shape;790;p85"/>
          <p:cNvCxnSpPr/>
          <p:nvPr/>
        </p:nvCxnSpPr>
        <p:spPr>
          <a:xfrm>
            <a:off x="6809525" y="151975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85"/>
          <p:cNvCxnSpPr/>
          <p:nvPr/>
        </p:nvCxnSpPr>
        <p:spPr>
          <a:xfrm flipH="1" rot="10800000">
            <a:off x="6906850" y="152025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2" name="Google Shape;792;p85"/>
          <p:cNvSpPr/>
          <p:nvPr/>
        </p:nvSpPr>
        <p:spPr>
          <a:xfrm>
            <a:off x="6548675" y="320900"/>
            <a:ext cx="4793400" cy="200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Office Bribes</a:t>
            </a:r>
            <a:endParaRPr sz="6000"/>
          </a:p>
        </p:txBody>
      </p:sp>
      <p:cxnSp>
        <p:nvCxnSpPr>
          <p:cNvPr id="793" name="Google Shape;793;p85"/>
          <p:cNvCxnSpPr/>
          <p:nvPr/>
        </p:nvCxnSpPr>
        <p:spPr>
          <a:xfrm>
            <a:off x="904325" y="192025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85"/>
          <p:cNvCxnSpPr/>
          <p:nvPr/>
        </p:nvCxnSpPr>
        <p:spPr>
          <a:xfrm flipH="1" rot="10800000">
            <a:off x="1001650" y="192075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6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Book Suggestion</a:t>
            </a:r>
            <a:endParaRPr sz="7200"/>
          </a:p>
        </p:txBody>
      </p:sp>
      <p:sp>
        <p:nvSpPr>
          <p:cNvPr id="800" name="Google Shape;800;p8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1" name="Google Shape;80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002" y="1266775"/>
            <a:ext cx="3380125" cy="5382375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7"/>
          <p:cNvSpPr txBox="1"/>
          <p:nvPr>
            <p:ph type="title"/>
          </p:nvPr>
        </p:nvSpPr>
        <p:spPr>
          <a:xfrm>
            <a:off x="415567" y="2867838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Main</a:t>
            </a:r>
            <a:r>
              <a:rPr lang="en-US" sz="7200"/>
              <a:t> Sources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 of Work Stress</a:t>
            </a:r>
            <a:endParaRPr sz="7200"/>
          </a:p>
        </p:txBody>
      </p:sp>
      <p:sp>
        <p:nvSpPr>
          <p:cNvPr id="807" name="Google Shape;807;p8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p87"/>
          <p:cNvSpPr/>
          <p:nvPr/>
        </p:nvSpPr>
        <p:spPr>
          <a:xfrm>
            <a:off x="415550" y="433325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Office Environment</a:t>
            </a:r>
            <a:endParaRPr sz="6000"/>
          </a:p>
        </p:txBody>
      </p:sp>
      <p:sp>
        <p:nvSpPr>
          <p:cNvPr id="809" name="Google Shape;809;p87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810" name="Google Shape;810;p87"/>
          <p:cNvSpPr/>
          <p:nvPr/>
        </p:nvSpPr>
        <p:spPr>
          <a:xfrm>
            <a:off x="41555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Distractions</a:t>
            </a:r>
            <a:endParaRPr sz="6000"/>
          </a:p>
        </p:txBody>
      </p:sp>
      <p:sp>
        <p:nvSpPr>
          <p:cNvPr id="811" name="Google Shape;811;p87"/>
          <p:cNvSpPr/>
          <p:nvPr/>
        </p:nvSpPr>
        <p:spPr>
          <a:xfrm>
            <a:off x="634620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Project Planning</a:t>
            </a:r>
            <a:endParaRPr sz="6000"/>
          </a:p>
        </p:txBody>
      </p:sp>
      <p:sp>
        <p:nvSpPr>
          <p:cNvPr id="812" name="Google Shape;812;p87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813" name="Google Shape;813;p87"/>
          <p:cNvSpPr/>
          <p:nvPr/>
        </p:nvSpPr>
        <p:spPr>
          <a:xfrm>
            <a:off x="41555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Distractions</a:t>
            </a:r>
            <a:endParaRPr sz="6000"/>
          </a:p>
        </p:txBody>
      </p:sp>
      <p:sp>
        <p:nvSpPr>
          <p:cNvPr id="814" name="Google Shape;814;p87"/>
          <p:cNvSpPr/>
          <p:nvPr/>
        </p:nvSpPr>
        <p:spPr>
          <a:xfrm>
            <a:off x="634620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Project Planning</a:t>
            </a:r>
            <a:endParaRPr sz="6000"/>
          </a:p>
        </p:txBody>
      </p:sp>
      <p:sp>
        <p:nvSpPr>
          <p:cNvPr id="815" name="Google Shape;815;p87"/>
          <p:cNvSpPr/>
          <p:nvPr/>
        </p:nvSpPr>
        <p:spPr>
          <a:xfrm>
            <a:off x="415550" y="433325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Office Environment</a:t>
            </a:r>
            <a:endParaRPr sz="6000"/>
          </a:p>
        </p:txBody>
      </p:sp>
      <p:sp>
        <p:nvSpPr>
          <p:cNvPr id="816" name="Google Shape;816;p87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2" name="Google Shape;822;p88"/>
          <p:cNvSpPr/>
          <p:nvPr/>
        </p:nvSpPr>
        <p:spPr>
          <a:xfrm>
            <a:off x="438775" y="518125"/>
            <a:ext cx="5281500" cy="1921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Synchronous</a:t>
            </a:r>
            <a:endParaRPr sz="6000"/>
          </a:p>
        </p:txBody>
      </p:sp>
      <p:sp>
        <p:nvSpPr>
          <p:cNvPr id="823" name="Google Shape;823;p88"/>
          <p:cNvSpPr/>
          <p:nvPr/>
        </p:nvSpPr>
        <p:spPr>
          <a:xfrm>
            <a:off x="355900" y="4643275"/>
            <a:ext cx="5281500" cy="1921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Setting Expectations</a:t>
            </a:r>
            <a:endParaRPr sz="6000"/>
          </a:p>
        </p:txBody>
      </p:sp>
      <p:sp>
        <p:nvSpPr>
          <p:cNvPr id="824" name="Google Shape;824;p88"/>
          <p:cNvSpPr/>
          <p:nvPr/>
        </p:nvSpPr>
        <p:spPr>
          <a:xfrm>
            <a:off x="6479125" y="457650"/>
            <a:ext cx="5281500" cy="1921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Reach Time</a:t>
            </a:r>
            <a:endParaRPr sz="6000"/>
          </a:p>
        </p:txBody>
      </p:sp>
      <p:sp>
        <p:nvSpPr>
          <p:cNvPr id="825" name="Google Shape;825;p88"/>
          <p:cNvSpPr/>
          <p:nvPr/>
        </p:nvSpPr>
        <p:spPr>
          <a:xfrm>
            <a:off x="6337925" y="4643275"/>
            <a:ext cx="5281500" cy="1921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Names to Faces</a:t>
            </a:r>
            <a:endParaRPr sz="6000"/>
          </a:p>
        </p:txBody>
      </p:sp>
      <p:sp>
        <p:nvSpPr>
          <p:cNvPr id="826" name="Google Shape;826;p88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Communication</a:t>
            </a:r>
            <a:endParaRPr sz="7200"/>
          </a:p>
        </p:txBody>
      </p:sp>
      <p:cxnSp>
        <p:nvCxnSpPr>
          <p:cNvPr id="827" name="Google Shape;827;p88"/>
          <p:cNvCxnSpPr/>
          <p:nvPr/>
        </p:nvCxnSpPr>
        <p:spPr>
          <a:xfrm>
            <a:off x="903850" y="334950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88"/>
          <p:cNvCxnSpPr/>
          <p:nvPr/>
        </p:nvCxnSpPr>
        <p:spPr>
          <a:xfrm flipH="1" rot="10800000">
            <a:off x="1001175" y="335000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9" name="Google Shape;829;p88"/>
          <p:cNvSpPr/>
          <p:nvPr/>
        </p:nvSpPr>
        <p:spPr>
          <a:xfrm>
            <a:off x="438775" y="518125"/>
            <a:ext cx="5281500" cy="1921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Asynchronous</a:t>
            </a:r>
            <a:endParaRPr sz="6000"/>
          </a:p>
        </p:txBody>
      </p:sp>
      <p:cxnSp>
        <p:nvCxnSpPr>
          <p:cNvPr id="830" name="Google Shape;830;p88"/>
          <p:cNvCxnSpPr/>
          <p:nvPr/>
        </p:nvCxnSpPr>
        <p:spPr>
          <a:xfrm>
            <a:off x="7039000" y="308850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88"/>
          <p:cNvCxnSpPr/>
          <p:nvPr/>
        </p:nvCxnSpPr>
        <p:spPr>
          <a:xfrm flipH="1" rot="10800000">
            <a:off x="7136325" y="308900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88"/>
          <p:cNvSpPr/>
          <p:nvPr/>
        </p:nvSpPr>
        <p:spPr>
          <a:xfrm>
            <a:off x="6479125" y="457650"/>
            <a:ext cx="5281500" cy="1921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Response</a:t>
            </a:r>
            <a:r>
              <a:rPr lang="en-US" sz="6000"/>
              <a:t> Time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9"/>
          <p:cNvSpPr txBox="1"/>
          <p:nvPr>
            <p:ph type="title"/>
          </p:nvPr>
        </p:nvSpPr>
        <p:spPr>
          <a:xfrm>
            <a:off x="415567" y="2867838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Main</a:t>
            </a:r>
            <a:r>
              <a:rPr lang="en-US" sz="7200"/>
              <a:t> Sources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 of Work Stress</a:t>
            </a:r>
            <a:endParaRPr sz="7200"/>
          </a:p>
        </p:txBody>
      </p:sp>
      <p:sp>
        <p:nvSpPr>
          <p:cNvPr id="838" name="Google Shape;838;p8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9" name="Google Shape;839;p89"/>
          <p:cNvSpPr/>
          <p:nvPr/>
        </p:nvSpPr>
        <p:spPr>
          <a:xfrm>
            <a:off x="415550" y="433325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Office Environment</a:t>
            </a:r>
            <a:endParaRPr sz="6000"/>
          </a:p>
        </p:txBody>
      </p:sp>
      <p:sp>
        <p:nvSpPr>
          <p:cNvPr id="840" name="Google Shape;840;p89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841" name="Google Shape;841;p89"/>
          <p:cNvSpPr/>
          <p:nvPr/>
        </p:nvSpPr>
        <p:spPr>
          <a:xfrm>
            <a:off x="41555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Distractions</a:t>
            </a:r>
            <a:endParaRPr sz="6000"/>
          </a:p>
        </p:txBody>
      </p:sp>
      <p:sp>
        <p:nvSpPr>
          <p:cNvPr id="842" name="Google Shape;842;p89"/>
          <p:cNvSpPr/>
          <p:nvPr/>
        </p:nvSpPr>
        <p:spPr>
          <a:xfrm>
            <a:off x="634620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Project Planning</a:t>
            </a:r>
            <a:endParaRPr sz="6000"/>
          </a:p>
        </p:txBody>
      </p:sp>
      <p:sp>
        <p:nvSpPr>
          <p:cNvPr id="843" name="Google Shape;843;p89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844" name="Google Shape;844;p89"/>
          <p:cNvSpPr/>
          <p:nvPr/>
        </p:nvSpPr>
        <p:spPr>
          <a:xfrm>
            <a:off x="41555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Distractions</a:t>
            </a:r>
            <a:endParaRPr sz="6000"/>
          </a:p>
        </p:txBody>
      </p:sp>
      <p:sp>
        <p:nvSpPr>
          <p:cNvPr id="845" name="Google Shape;845;p89"/>
          <p:cNvSpPr/>
          <p:nvPr/>
        </p:nvSpPr>
        <p:spPr>
          <a:xfrm>
            <a:off x="634620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Project Planning</a:t>
            </a:r>
            <a:endParaRPr sz="6000"/>
          </a:p>
        </p:txBody>
      </p:sp>
      <p:sp>
        <p:nvSpPr>
          <p:cNvPr id="846" name="Google Shape;846;p89"/>
          <p:cNvSpPr/>
          <p:nvPr/>
        </p:nvSpPr>
        <p:spPr>
          <a:xfrm>
            <a:off x="415550" y="433325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Office Environment</a:t>
            </a:r>
            <a:endParaRPr sz="6000"/>
          </a:p>
        </p:txBody>
      </p:sp>
      <p:sp>
        <p:nvSpPr>
          <p:cNvPr id="847" name="Google Shape;847;p89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848" name="Google Shape;848;p89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849" name="Google Shape;849;p89"/>
          <p:cNvSpPr/>
          <p:nvPr/>
        </p:nvSpPr>
        <p:spPr>
          <a:xfrm>
            <a:off x="41555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Distractions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5" name="Google Shape;855;p90"/>
          <p:cNvSpPr/>
          <p:nvPr/>
        </p:nvSpPr>
        <p:spPr>
          <a:xfrm>
            <a:off x="667375" y="4576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Mobile Devices</a:t>
            </a:r>
            <a:endParaRPr sz="7200"/>
          </a:p>
        </p:txBody>
      </p:sp>
      <p:sp>
        <p:nvSpPr>
          <p:cNvPr id="856" name="Google Shape;856;p90"/>
          <p:cNvSpPr/>
          <p:nvPr/>
        </p:nvSpPr>
        <p:spPr>
          <a:xfrm>
            <a:off x="6566525" y="4576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Noise Control</a:t>
            </a:r>
            <a:endParaRPr sz="7200"/>
          </a:p>
        </p:txBody>
      </p:sp>
      <p:sp>
        <p:nvSpPr>
          <p:cNvPr id="857" name="Google Shape;857;p90"/>
          <p:cNvSpPr/>
          <p:nvPr/>
        </p:nvSpPr>
        <p:spPr>
          <a:xfrm>
            <a:off x="6566525" y="43741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Getting into Zone</a:t>
            </a:r>
            <a:endParaRPr sz="7200"/>
          </a:p>
        </p:txBody>
      </p:sp>
      <p:sp>
        <p:nvSpPr>
          <p:cNvPr id="858" name="Google Shape;858;p90"/>
          <p:cNvSpPr/>
          <p:nvPr/>
        </p:nvSpPr>
        <p:spPr>
          <a:xfrm>
            <a:off x="667375" y="43741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Setting Boundaries</a:t>
            </a:r>
            <a:endParaRPr sz="7200"/>
          </a:p>
        </p:txBody>
      </p:sp>
      <p:sp>
        <p:nvSpPr>
          <p:cNvPr id="859" name="Google Shape;859;p90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Distractions</a:t>
            </a:r>
            <a:endParaRPr sz="7200"/>
          </a:p>
        </p:txBody>
      </p:sp>
      <p:sp>
        <p:nvSpPr>
          <p:cNvPr id="860" name="Google Shape;860;p90"/>
          <p:cNvSpPr/>
          <p:nvPr/>
        </p:nvSpPr>
        <p:spPr>
          <a:xfrm>
            <a:off x="6566525" y="4576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Noise Control</a:t>
            </a:r>
            <a:endParaRPr sz="7200"/>
          </a:p>
        </p:txBody>
      </p:sp>
      <p:sp>
        <p:nvSpPr>
          <p:cNvPr id="861" name="Google Shape;861;p90"/>
          <p:cNvSpPr/>
          <p:nvPr/>
        </p:nvSpPr>
        <p:spPr>
          <a:xfrm>
            <a:off x="667375" y="43741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Setting Boundaries</a:t>
            </a:r>
            <a:endParaRPr sz="7200"/>
          </a:p>
        </p:txBody>
      </p:sp>
      <p:sp>
        <p:nvSpPr>
          <p:cNvPr id="862" name="Google Shape;862;p90"/>
          <p:cNvSpPr/>
          <p:nvPr/>
        </p:nvSpPr>
        <p:spPr>
          <a:xfrm>
            <a:off x="6566525" y="43741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Getting into Zone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8" name="Google Shape;86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625" y="1370075"/>
            <a:ext cx="8811700" cy="49584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9" name="Google Shape;869;p91"/>
          <p:cNvSpPr txBox="1"/>
          <p:nvPr/>
        </p:nvSpPr>
        <p:spPr>
          <a:xfrm>
            <a:off x="3632175" y="94225"/>
            <a:ext cx="51246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Before: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5" name="Google Shape;87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300" y="1132100"/>
            <a:ext cx="3083051" cy="5480974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6" name="Google Shape;8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525" y="1132112"/>
            <a:ext cx="3083051" cy="5480963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7" name="Google Shape;877;p92"/>
          <p:cNvSpPr txBox="1"/>
          <p:nvPr/>
        </p:nvSpPr>
        <p:spPr>
          <a:xfrm>
            <a:off x="3632175" y="-64300"/>
            <a:ext cx="51246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After</a:t>
            </a:r>
            <a:r>
              <a:rPr lang="en-US" sz="7200">
                <a:solidFill>
                  <a:schemeClr val="dk1"/>
                </a:solidFill>
              </a:rPr>
              <a:t>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3" name="Google Shape;883;p93"/>
          <p:cNvSpPr/>
          <p:nvPr/>
        </p:nvSpPr>
        <p:spPr>
          <a:xfrm>
            <a:off x="784675" y="65022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Arrange Apps</a:t>
            </a:r>
            <a:endParaRPr sz="6000"/>
          </a:p>
        </p:txBody>
      </p:sp>
      <p:sp>
        <p:nvSpPr>
          <p:cNvPr id="884" name="Google Shape;884;p93"/>
          <p:cNvSpPr/>
          <p:nvPr/>
        </p:nvSpPr>
        <p:spPr>
          <a:xfrm>
            <a:off x="6566525" y="65022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Disable Notifications</a:t>
            </a:r>
            <a:endParaRPr sz="6000"/>
          </a:p>
        </p:txBody>
      </p:sp>
      <p:sp>
        <p:nvSpPr>
          <p:cNvPr id="885" name="Google Shape;885;p93"/>
          <p:cNvSpPr/>
          <p:nvPr/>
        </p:nvSpPr>
        <p:spPr>
          <a:xfrm>
            <a:off x="6566525" y="459617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Put Phone Away</a:t>
            </a:r>
            <a:endParaRPr sz="6000"/>
          </a:p>
        </p:txBody>
      </p:sp>
      <p:sp>
        <p:nvSpPr>
          <p:cNvPr id="886" name="Google Shape;886;p93"/>
          <p:cNvSpPr/>
          <p:nvPr/>
        </p:nvSpPr>
        <p:spPr>
          <a:xfrm>
            <a:off x="982975" y="459617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Don’t Disturb Mode</a:t>
            </a:r>
            <a:endParaRPr sz="6000"/>
          </a:p>
        </p:txBody>
      </p:sp>
      <p:sp>
        <p:nvSpPr>
          <p:cNvPr id="887" name="Google Shape;887;p93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Mobile Devices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3" name="Google Shape;893;p94"/>
          <p:cNvSpPr/>
          <p:nvPr/>
        </p:nvSpPr>
        <p:spPr>
          <a:xfrm>
            <a:off x="667375" y="4576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Mobile Devices</a:t>
            </a:r>
            <a:endParaRPr sz="7200"/>
          </a:p>
        </p:txBody>
      </p:sp>
      <p:sp>
        <p:nvSpPr>
          <p:cNvPr id="894" name="Google Shape;894;p94"/>
          <p:cNvSpPr/>
          <p:nvPr/>
        </p:nvSpPr>
        <p:spPr>
          <a:xfrm>
            <a:off x="6566525" y="4576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Noise Control</a:t>
            </a:r>
            <a:endParaRPr sz="7200"/>
          </a:p>
        </p:txBody>
      </p:sp>
      <p:sp>
        <p:nvSpPr>
          <p:cNvPr id="895" name="Google Shape;895;p94"/>
          <p:cNvSpPr/>
          <p:nvPr/>
        </p:nvSpPr>
        <p:spPr>
          <a:xfrm>
            <a:off x="6566525" y="43741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Getting into Zone</a:t>
            </a:r>
            <a:endParaRPr sz="7200"/>
          </a:p>
        </p:txBody>
      </p:sp>
      <p:sp>
        <p:nvSpPr>
          <p:cNvPr id="896" name="Google Shape;896;p94"/>
          <p:cNvSpPr/>
          <p:nvPr/>
        </p:nvSpPr>
        <p:spPr>
          <a:xfrm>
            <a:off x="667375" y="43741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Setting Boundaries</a:t>
            </a:r>
            <a:endParaRPr sz="7200"/>
          </a:p>
        </p:txBody>
      </p:sp>
      <p:sp>
        <p:nvSpPr>
          <p:cNvPr id="897" name="Google Shape;897;p94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Distractions</a:t>
            </a:r>
            <a:endParaRPr sz="7200"/>
          </a:p>
        </p:txBody>
      </p:sp>
      <p:sp>
        <p:nvSpPr>
          <p:cNvPr id="898" name="Google Shape;898;p94"/>
          <p:cNvSpPr/>
          <p:nvPr/>
        </p:nvSpPr>
        <p:spPr>
          <a:xfrm>
            <a:off x="6566525" y="4576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Noise Control</a:t>
            </a:r>
            <a:endParaRPr sz="7200"/>
          </a:p>
        </p:txBody>
      </p:sp>
      <p:sp>
        <p:nvSpPr>
          <p:cNvPr id="899" name="Google Shape;899;p94"/>
          <p:cNvSpPr/>
          <p:nvPr/>
        </p:nvSpPr>
        <p:spPr>
          <a:xfrm>
            <a:off x="667375" y="43741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Setting Boundaries</a:t>
            </a:r>
            <a:endParaRPr sz="7200"/>
          </a:p>
        </p:txBody>
      </p:sp>
      <p:sp>
        <p:nvSpPr>
          <p:cNvPr id="900" name="Google Shape;900;p94"/>
          <p:cNvSpPr/>
          <p:nvPr/>
        </p:nvSpPr>
        <p:spPr>
          <a:xfrm>
            <a:off x="6566525" y="43741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Getting into Zone</a:t>
            </a:r>
            <a:endParaRPr sz="7200"/>
          </a:p>
        </p:txBody>
      </p:sp>
      <p:sp>
        <p:nvSpPr>
          <p:cNvPr id="901" name="Google Shape;901;p94"/>
          <p:cNvSpPr/>
          <p:nvPr/>
        </p:nvSpPr>
        <p:spPr>
          <a:xfrm>
            <a:off x="667375" y="4576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Mobile Devices</a:t>
            </a:r>
            <a:endParaRPr sz="7200"/>
          </a:p>
        </p:txBody>
      </p:sp>
      <p:sp>
        <p:nvSpPr>
          <p:cNvPr id="902" name="Google Shape;902;p94"/>
          <p:cNvSpPr/>
          <p:nvPr/>
        </p:nvSpPr>
        <p:spPr>
          <a:xfrm>
            <a:off x="6566525" y="457600"/>
            <a:ext cx="5076900" cy="202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Noise Control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118375" y="2867800"/>
            <a:ext cx="11906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There are many more cases</a:t>
            </a:r>
            <a:endParaRPr sz="7200"/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282125" y="3990100"/>
            <a:ext cx="11906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Externally</a:t>
            </a:r>
            <a:endParaRPr sz="7200"/>
          </a:p>
        </p:txBody>
      </p:sp>
      <p:sp>
        <p:nvSpPr>
          <p:cNvPr id="147" name="Google Shape;147;p23"/>
          <p:cNvSpPr txBox="1"/>
          <p:nvPr/>
        </p:nvSpPr>
        <p:spPr>
          <a:xfrm>
            <a:off x="1115200" y="3951400"/>
            <a:ext cx="105330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Internally too?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8" name="Google Shape;908;p95"/>
          <p:cNvSpPr/>
          <p:nvPr/>
        </p:nvSpPr>
        <p:spPr>
          <a:xfrm>
            <a:off x="784675" y="650225"/>
            <a:ext cx="47850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Meaningless Noise </a:t>
            </a:r>
            <a:endParaRPr sz="6000"/>
          </a:p>
        </p:txBody>
      </p:sp>
      <p:sp>
        <p:nvSpPr>
          <p:cNvPr id="909" name="Google Shape;909;p95"/>
          <p:cNvSpPr/>
          <p:nvPr/>
        </p:nvSpPr>
        <p:spPr>
          <a:xfrm>
            <a:off x="6566525" y="650225"/>
            <a:ext cx="47850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Sound Support</a:t>
            </a:r>
            <a:endParaRPr sz="6000"/>
          </a:p>
        </p:txBody>
      </p:sp>
      <p:sp>
        <p:nvSpPr>
          <p:cNvPr id="910" name="Google Shape;910;p95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Noise Control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6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Apps Suggestions</a:t>
            </a:r>
            <a:endParaRPr sz="7200"/>
          </a:p>
        </p:txBody>
      </p:sp>
      <p:sp>
        <p:nvSpPr>
          <p:cNvPr id="916" name="Google Shape;916;p9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7" name="Google Shape;917;p96"/>
          <p:cNvSpPr txBox="1"/>
          <p:nvPr/>
        </p:nvSpPr>
        <p:spPr>
          <a:xfrm>
            <a:off x="390125" y="1365425"/>
            <a:ext cx="107490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Char char="●"/>
            </a:pPr>
            <a:r>
              <a:rPr lang="en-US" sz="6000" u="sng">
                <a:solidFill>
                  <a:srgbClr val="F3F3F3"/>
                </a:solidFill>
                <a:hlinkClick r:id="rId3"/>
              </a:rPr>
              <a:t>Brain.fm</a:t>
            </a:r>
            <a:endParaRPr sz="6000">
              <a:solidFill>
                <a:srgbClr val="F3F3F3"/>
              </a:solidFill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Char char="●"/>
            </a:pPr>
            <a:r>
              <a:rPr lang="en-US" sz="6000" u="sng">
                <a:solidFill>
                  <a:srgbClr val="F3F3F3"/>
                </a:solidFill>
                <a:hlinkClick r:id="rId4"/>
              </a:rPr>
              <a:t>Spotify</a:t>
            </a:r>
            <a:endParaRPr sz="6000">
              <a:solidFill>
                <a:srgbClr val="F3F3F3"/>
              </a:solidFill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Char char="●"/>
            </a:pPr>
            <a:r>
              <a:rPr lang="en-US" sz="6000" u="sng">
                <a:solidFill>
                  <a:srgbClr val="F3F3F3"/>
                </a:solidFill>
                <a:hlinkClick r:id="rId5"/>
              </a:rPr>
              <a:t>MyNoise</a:t>
            </a:r>
            <a:endParaRPr sz="6000" u="sng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3" name="Google Shape;923;p97"/>
          <p:cNvSpPr/>
          <p:nvPr/>
        </p:nvSpPr>
        <p:spPr>
          <a:xfrm>
            <a:off x="784675" y="650225"/>
            <a:ext cx="47850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Meaningless Noise </a:t>
            </a:r>
            <a:endParaRPr sz="6000"/>
          </a:p>
        </p:txBody>
      </p:sp>
      <p:sp>
        <p:nvSpPr>
          <p:cNvPr id="924" name="Google Shape;924;p97"/>
          <p:cNvSpPr/>
          <p:nvPr/>
        </p:nvSpPr>
        <p:spPr>
          <a:xfrm>
            <a:off x="6566525" y="650225"/>
            <a:ext cx="47850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Sound Support</a:t>
            </a:r>
            <a:endParaRPr sz="6000"/>
          </a:p>
        </p:txBody>
      </p:sp>
      <p:sp>
        <p:nvSpPr>
          <p:cNvPr id="925" name="Google Shape;925;p97"/>
          <p:cNvSpPr/>
          <p:nvPr/>
        </p:nvSpPr>
        <p:spPr>
          <a:xfrm>
            <a:off x="982975" y="459617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Noise Cancellation</a:t>
            </a:r>
            <a:endParaRPr sz="6000"/>
          </a:p>
        </p:txBody>
      </p:sp>
      <p:sp>
        <p:nvSpPr>
          <p:cNvPr id="926" name="Google Shape;926;p97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Noise Control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8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Solutions</a:t>
            </a:r>
            <a:r>
              <a:rPr lang="en-US" sz="7200"/>
              <a:t> Suggestions</a:t>
            </a:r>
            <a:endParaRPr sz="7200"/>
          </a:p>
        </p:txBody>
      </p:sp>
      <p:sp>
        <p:nvSpPr>
          <p:cNvPr id="932" name="Google Shape;932;p9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3" name="Google Shape;933;p98"/>
          <p:cNvSpPr txBox="1"/>
          <p:nvPr/>
        </p:nvSpPr>
        <p:spPr>
          <a:xfrm>
            <a:off x="390125" y="1365425"/>
            <a:ext cx="111309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Char char="●"/>
            </a:pPr>
            <a:r>
              <a:rPr lang="en-US" sz="6000" u="sng">
                <a:solidFill>
                  <a:srgbClr val="F3F3F3"/>
                </a:solidFill>
                <a:hlinkClick r:id="rId3"/>
              </a:rPr>
              <a:t>Ear Plugs</a:t>
            </a:r>
            <a:endParaRPr sz="6000">
              <a:solidFill>
                <a:srgbClr val="F3F3F3"/>
              </a:solidFill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Char char="●"/>
            </a:pPr>
            <a:r>
              <a:rPr lang="en-US" sz="6000" u="sng">
                <a:solidFill>
                  <a:srgbClr val="F3F3F3"/>
                </a:solidFill>
                <a:hlinkClick r:id="rId4"/>
              </a:rPr>
              <a:t>Earmuffs</a:t>
            </a:r>
            <a:endParaRPr sz="6000">
              <a:solidFill>
                <a:srgbClr val="F3F3F3"/>
              </a:solidFill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Char char="●"/>
            </a:pPr>
            <a:r>
              <a:rPr lang="en-US" sz="6000" u="sng">
                <a:solidFill>
                  <a:srgbClr val="F3F3F3"/>
                </a:solidFill>
                <a:hlinkClick r:id="rId5"/>
              </a:rPr>
              <a:t>Noise Cancelling Headphones</a:t>
            </a:r>
            <a:endParaRPr sz="6000" u="sng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9" name="Google Shape;939;p99"/>
          <p:cNvSpPr/>
          <p:nvPr/>
        </p:nvSpPr>
        <p:spPr>
          <a:xfrm>
            <a:off x="784675" y="650225"/>
            <a:ext cx="47850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Meaningless Noise </a:t>
            </a:r>
            <a:endParaRPr sz="6000"/>
          </a:p>
        </p:txBody>
      </p:sp>
      <p:sp>
        <p:nvSpPr>
          <p:cNvPr id="940" name="Google Shape;940;p99"/>
          <p:cNvSpPr/>
          <p:nvPr/>
        </p:nvSpPr>
        <p:spPr>
          <a:xfrm>
            <a:off x="6566525" y="650225"/>
            <a:ext cx="47850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Sound Support</a:t>
            </a:r>
            <a:endParaRPr sz="6000"/>
          </a:p>
        </p:txBody>
      </p:sp>
      <p:sp>
        <p:nvSpPr>
          <p:cNvPr id="941" name="Google Shape;941;p99"/>
          <p:cNvSpPr/>
          <p:nvPr/>
        </p:nvSpPr>
        <p:spPr>
          <a:xfrm>
            <a:off x="6566525" y="459617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Library Rules</a:t>
            </a:r>
            <a:endParaRPr sz="6000"/>
          </a:p>
        </p:txBody>
      </p:sp>
      <p:sp>
        <p:nvSpPr>
          <p:cNvPr id="942" name="Google Shape;942;p99"/>
          <p:cNvSpPr/>
          <p:nvPr/>
        </p:nvSpPr>
        <p:spPr>
          <a:xfrm>
            <a:off x="982975" y="459617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Noise Cancellation</a:t>
            </a:r>
            <a:endParaRPr sz="6000"/>
          </a:p>
        </p:txBody>
      </p:sp>
      <p:sp>
        <p:nvSpPr>
          <p:cNvPr id="943" name="Google Shape;943;p99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Noise Control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9" name="Google Shape;949;p100"/>
          <p:cNvSpPr/>
          <p:nvPr/>
        </p:nvSpPr>
        <p:spPr>
          <a:xfrm>
            <a:off x="784675" y="650225"/>
            <a:ext cx="47850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Keep </a:t>
            </a:r>
            <a:r>
              <a:rPr lang="en-US" sz="6000"/>
              <a:t>Quiet</a:t>
            </a:r>
            <a:endParaRPr sz="6000"/>
          </a:p>
        </p:txBody>
      </p:sp>
      <p:sp>
        <p:nvSpPr>
          <p:cNvPr id="950" name="Google Shape;950;p100"/>
          <p:cNvSpPr/>
          <p:nvPr/>
        </p:nvSpPr>
        <p:spPr>
          <a:xfrm>
            <a:off x="6566525" y="650225"/>
            <a:ext cx="47850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Async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Ping First</a:t>
            </a:r>
            <a:endParaRPr sz="6000"/>
          </a:p>
        </p:txBody>
      </p:sp>
      <p:sp>
        <p:nvSpPr>
          <p:cNvPr id="951" name="Google Shape;951;p100"/>
          <p:cNvSpPr/>
          <p:nvPr/>
        </p:nvSpPr>
        <p:spPr>
          <a:xfrm>
            <a:off x="6566525" y="459617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Discuss the Rules</a:t>
            </a:r>
            <a:endParaRPr sz="6000"/>
          </a:p>
        </p:txBody>
      </p:sp>
      <p:sp>
        <p:nvSpPr>
          <p:cNvPr id="952" name="Google Shape;952;p100"/>
          <p:cNvSpPr/>
          <p:nvPr/>
        </p:nvSpPr>
        <p:spPr>
          <a:xfrm>
            <a:off x="982975" y="459617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Establish Office Hours</a:t>
            </a:r>
            <a:endParaRPr sz="6000"/>
          </a:p>
        </p:txBody>
      </p:sp>
      <p:sp>
        <p:nvSpPr>
          <p:cNvPr id="953" name="Google Shape;953;p100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Library Rules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1"/>
          <p:cNvSpPr txBox="1"/>
          <p:nvPr>
            <p:ph type="title"/>
          </p:nvPr>
        </p:nvSpPr>
        <p:spPr>
          <a:xfrm>
            <a:off x="415567" y="2867838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Main Sources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 of Work Stress</a:t>
            </a:r>
            <a:endParaRPr sz="7200"/>
          </a:p>
        </p:txBody>
      </p:sp>
      <p:sp>
        <p:nvSpPr>
          <p:cNvPr id="959" name="Google Shape;959;p10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0" name="Google Shape;960;p101"/>
          <p:cNvSpPr/>
          <p:nvPr/>
        </p:nvSpPr>
        <p:spPr>
          <a:xfrm>
            <a:off x="415550" y="433325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Office Environment</a:t>
            </a:r>
            <a:endParaRPr sz="6000"/>
          </a:p>
        </p:txBody>
      </p:sp>
      <p:sp>
        <p:nvSpPr>
          <p:cNvPr id="961" name="Google Shape;961;p101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962" name="Google Shape;962;p101"/>
          <p:cNvSpPr/>
          <p:nvPr/>
        </p:nvSpPr>
        <p:spPr>
          <a:xfrm>
            <a:off x="41555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Distractions</a:t>
            </a:r>
            <a:endParaRPr sz="6000"/>
          </a:p>
        </p:txBody>
      </p:sp>
      <p:sp>
        <p:nvSpPr>
          <p:cNvPr id="963" name="Google Shape;963;p101"/>
          <p:cNvSpPr/>
          <p:nvPr/>
        </p:nvSpPr>
        <p:spPr>
          <a:xfrm>
            <a:off x="634620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Project Planning</a:t>
            </a:r>
            <a:endParaRPr sz="6000"/>
          </a:p>
        </p:txBody>
      </p:sp>
      <p:sp>
        <p:nvSpPr>
          <p:cNvPr id="964" name="Google Shape;964;p101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965" name="Google Shape;965;p101"/>
          <p:cNvSpPr/>
          <p:nvPr/>
        </p:nvSpPr>
        <p:spPr>
          <a:xfrm>
            <a:off x="41555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Distractions</a:t>
            </a:r>
            <a:endParaRPr sz="6000"/>
          </a:p>
        </p:txBody>
      </p:sp>
      <p:sp>
        <p:nvSpPr>
          <p:cNvPr id="966" name="Google Shape;966;p101"/>
          <p:cNvSpPr/>
          <p:nvPr/>
        </p:nvSpPr>
        <p:spPr>
          <a:xfrm>
            <a:off x="634620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Project Planning</a:t>
            </a:r>
            <a:endParaRPr sz="6000"/>
          </a:p>
        </p:txBody>
      </p:sp>
      <p:sp>
        <p:nvSpPr>
          <p:cNvPr id="967" name="Google Shape;967;p101"/>
          <p:cNvSpPr/>
          <p:nvPr/>
        </p:nvSpPr>
        <p:spPr>
          <a:xfrm>
            <a:off x="415550" y="433325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Office Environment</a:t>
            </a:r>
            <a:endParaRPr sz="6000"/>
          </a:p>
        </p:txBody>
      </p:sp>
      <p:sp>
        <p:nvSpPr>
          <p:cNvPr id="968" name="Google Shape;968;p101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969" name="Google Shape;969;p101"/>
          <p:cNvSpPr/>
          <p:nvPr/>
        </p:nvSpPr>
        <p:spPr>
          <a:xfrm>
            <a:off x="6099350" y="4333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Communication</a:t>
            </a:r>
            <a:endParaRPr sz="6000"/>
          </a:p>
        </p:txBody>
      </p:sp>
      <p:sp>
        <p:nvSpPr>
          <p:cNvPr id="970" name="Google Shape;970;p101"/>
          <p:cNvSpPr/>
          <p:nvPr/>
        </p:nvSpPr>
        <p:spPr>
          <a:xfrm>
            <a:off x="41555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Distractions</a:t>
            </a:r>
            <a:endParaRPr sz="6000"/>
          </a:p>
        </p:txBody>
      </p:sp>
      <p:sp>
        <p:nvSpPr>
          <p:cNvPr id="971" name="Google Shape;971;p101"/>
          <p:cNvSpPr/>
          <p:nvPr/>
        </p:nvSpPr>
        <p:spPr>
          <a:xfrm>
            <a:off x="41555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Distractions</a:t>
            </a:r>
            <a:endParaRPr sz="6000"/>
          </a:p>
        </p:txBody>
      </p:sp>
      <p:sp>
        <p:nvSpPr>
          <p:cNvPr id="972" name="Google Shape;972;p101"/>
          <p:cNvSpPr/>
          <p:nvPr/>
        </p:nvSpPr>
        <p:spPr>
          <a:xfrm>
            <a:off x="6346200" y="4776950"/>
            <a:ext cx="52932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Project Planning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8" name="Google Shape;978;p102"/>
          <p:cNvSpPr/>
          <p:nvPr/>
        </p:nvSpPr>
        <p:spPr>
          <a:xfrm>
            <a:off x="784675" y="650225"/>
            <a:ext cx="51441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Low Hanging Fruits</a:t>
            </a:r>
            <a:endParaRPr sz="6000"/>
          </a:p>
        </p:txBody>
      </p:sp>
      <p:sp>
        <p:nvSpPr>
          <p:cNvPr id="979" name="Google Shape;979;p102"/>
          <p:cNvSpPr/>
          <p:nvPr/>
        </p:nvSpPr>
        <p:spPr>
          <a:xfrm>
            <a:off x="6566525" y="650225"/>
            <a:ext cx="47850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Dogfooding</a:t>
            </a:r>
            <a:endParaRPr sz="6000"/>
          </a:p>
        </p:txBody>
      </p:sp>
      <p:sp>
        <p:nvSpPr>
          <p:cNvPr id="980" name="Google Shape;980;p102"/>
          <p:cNvSpPr/>
          <p:nvPr/>
        </p:nvSpPr>
        <p:spPr>
          <a:xfrm>
            <a:off x="6566525" y="459617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Conway’s Law</a:t>
            </a:r>
            <a:endParaRPr sz="6000"/>
          </a:p>
        </p:txBody>
      </p:sp>
      <p:sp>
        <p:nvSpPr>
          <p:cNvPr id="981" name="Google Shape;981;p102"/>
          <p:cNvSpPr/>
          <p:nvPr/>
        </p:nvSpPr>
        <p:spPr>
          <a:xfrm>
            <a:off x="982975" y="459617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Parkinson’s Law</a:t>
            </a:r>
            <a:endParaRPr sz="6000"/>
          </a:p>
        </p:txBody>
      </p:sp>
      <p:sp>
        <p:nvSpPr>
          <p:cNvPr id="982" name="Google Shape;982;p102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Project Planning</a:t>
            </a:r>
            <a:endParaRPr sz="7200"/>
          </a:p>
        </p:txBody>
      </p:sp>
      <p:cxnSp>
        <p:nvCxnSpPr>
          <p:cNvPr id="983" name="Google Shape;983;p102"/>
          <p:cNvCxnSpPr/>
          <p:nvPr/>
        </p:nvCxnSpPr>
        <p:spPr>
          <a:xfrm>
            <a:off x="1182950" y="410350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102"/>
          <p:cNvCxnSpPr/>
          <p:nvPr/>
        </p:nvCxnSpPr>
        <p:spPr>
          <a:xfrm flipH="1" rot="10800000">
            <a:off x="1280275" y="410400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03"/>
          <p:cNvSpPr txBox="1"/>
          <p:nvPr>
            <p:ph type="title"/>
          </p:nvPr>
        </p:nvSpPr>
        <p:spPr>
          <a:xfrm>
            <a:off x="415567" y="2867838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More</a:t>
            </a:r>
            <a:r>
              <a:rPr lang="en-US" sz="7200"/>
              <a:t> Sources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 of Work Stress</a:t>
            </a:r>
            <a:endParaRPr sz="7200"/>
          </a:p>
        </p:txBody>
      </p:sp>
      <p:sp>
        <p:nvSpPr>
          <p:cNvPr id="990" name="Google Shape;990;p10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1" name="Google Shape;991;p103"/>
          <p:cNvSpPr/>
          <p:nvPr/>
        </p:nvSpPr>
        <p:spPr>
          <a:xfrm>
            <a:off x="3447826" y="4434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Long Hours</a:t>
            </a:r>
            <a:endParaRPr sz="6000"/>
          </a:p>
        </p:txBody>
      </p:sp>
      <p:sp>
        <p:nvSpPr>
          <p:cNvPr id="992" name="Google Shape;992;p103"/>
          <p:cNvSpPr/>
          <p:nvPr/>
        </p:nvSpPr>
        <p:spPr>
          <a:xfrm>
            <a:off x="3447825" y="478647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Productivity &amp;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Effectiveness</a:t>
            </a:r>
            <a:endParaRPr sz="6000"/>
          </a:p>
        </p:txBody>
      </p:sp>
      <p:sp>
        <p:nvSpPr>
          <p:cNvPr id="993" name="Google Shape;993;p103"/>
          <p:cNvSpPr/>
          <p:nvPr/>
        </p:nvSpPr>
        <p:spPr>
          <a:xfrm>
            <a:off x="3447825" y="478647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Productivity &amp;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Effectiveness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9" name="Google Shape;999;p104"/>
          <p:cNvSpPr/>
          <p:nvPr/>
        </p:nvSpPr>
        <p:spPr>
          <a:xfrm>
            <a:off x="784675" y="650225"/>
            <a:ext cx="51441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Creatures of Habit</a:t>
            </a:r>
            <a:endParaRPr sz="6000"/>
          </a:p>
        </p:txBody>
      </p:sp>
      <p:sp>
        <p:nvSpPr>
          <p:cNvPr id="1000" name="Google Shape;1000;p104"/>
          <p:cNvSpPr/>
          <p:nvPr/>
        </p:nvSpPr>
        <p:spPr>
          <a:xfrm>
            <a:off x="6566525" y="650225"/>
            <a:ext cx="52104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Unreasonable Expectations</a:t>
            </a:r>
            <a:endParaRPr sz="6000"/>
          </a:p>
        </p:txBody>
      </p:sp>
      <p:sp>
        <p:nvSpPr>
          <p:cNvPr id="1001" name="Google Shape;1001;p104"/>
          <p:cNvSpPr/>
          <p:nvPr/>
        </p:nvSpPr>
        <p:spPr>
          <a:xfrm>
            <a:off x="6566525" y="459617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Major Regret</a:t>
            </a:r>
            <a:endParaRPr sz="6000"/>
          </a:p>
        </p:txBody>
      </p:sp>
      <p:sp>
        <p:nvSpPr>
          <p:cNvPr id="1002" name="Google Shape;1002;p104"/>
          <p:cNvSpPr/>
          <p:nvPr/>
        </p:nvSpPr>
        <p:spPr>
          <a:xfrm>
            <a:off x="623875" y="4596175"/>
            <a:ext cx="51441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150% + 50%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100% + 100%</a:t>
            </a:r>
            <a:endParaRPr sz="6000"/>
          </a:p>
        </p:txBody>
      </p:sp>
      <p:sp>
        <p:nvSpPr>
          <p:cNvPr id="1003" name="Google Shape;1003;p104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Overwork/Long Hours</a:t>
            </a:r>
            <a:endParaRPr sz="7200"/>
          </a:p>
        </p:txBody>
      </p:sp>
      <p:cxnSp>
        <p:nvCxnSpPr>
          <p:cNvPr id="1004" name="Google Shape;1004;p104"/>
          <p:cNvCxnSpPr/>
          <p:nvPr/>
        </p:nvCxnSpPr>
        <p:spPr>
          <a:xfrm>
            <a:off x="7078925" y="410350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104"/>
          <p:cNvCxnSpPr/>
          <p:nvPr/>
        </p:nvCxnSpPr>
        <p:spPr>
          <a:xfrm flipH="1" rot="10800000">
            <a:off x="7176250" y="410400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134175" y="3033575"/>
            <a:ext cx="121416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What about 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2460213" y="3193475"/>
            <a:ext cx="72684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your </a:t>
            </a:r>
            <a:r>
              <a:rPr lang="en-US" sz="7200">
                <a:solidFill>
                  <a:schemeClr val="dk1"/>
                </a:solidFill>
              </a:rPr>
              <a:t>colleagues?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2570763" y="3269675"/>
            <a:ext cx="72684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your </a:t>
            </a:r>
            <a:r>
              <a:rPr lang="en-US" sz="7200">
                <a:solidFill>
                  <a:schemeClr val="dk1"/>
                </a:solidFill>
              </a:rPr>
              <a:t>family?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2612688" y="3269675"/>
            <a:ext cx="72684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</a:rPr>
              <a:t>you?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5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Book Suggestion</a:t>
            </a:r>
            <a:endParaRPr sz="7200"/>
          </a:p>
        </p:txBody>
      </p:sp>
      <p:sp>
        <p:nvSpPr>
          <p:cNvPr id="1011" name="Google Shape;1011;p105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2" name="Google Shape;101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650" y="1317300"/>
            <a:ext cx="3359384" cy="5425024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6"/>
          <p:cNvSpPr txBox="1"/>
          <p:nvPr>
            <p:ph type="title"/>
          </p:nvPr>
        </p:nvSpPr>
        <p:spPr>
          <a:xfrm>
            <a:off x="415567" y="2867838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More Sources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 of Work Stress</a:t>
            </a:r>
            <a:endParaRPr sz="7200"/>
          </a:p>
        </p:txBody>
      </p:sp>
      <p:sp>
        <p:nvSpPr>
          <p:cNvPr id="1018" name="Google Shape;1018;p106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9" name="Google Shape;1019;p106"/>
          <p:cNvSpPr/>
          <p:nvPr/>
        </p:nvSpPr>
        <p:spPr>
          <a:xfrm>
            <a:off x="3447826" y="4434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Long Hours</a:t>
            </a:r>
            <a:endParaRPr sz="6000"/>
          </a:p>
        </p:txBody>
      </p:sp>
      <p:sp>
        <p:nvSpPr>
          <p:cNvPr id="1020" name="Google Shape;1020;p106"/>
          <p:cNvSpPr/>
          <p:nvPr/>
        </p:nvSpPr>
        <p:spPr>
          <a:xfrm>
            <a:off x="3447825" y="478647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Productivity &amp;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Effectiveness</a:t>
            </a:r>
            <a:endParaRPr sz="6000"/>
          </a:p>
        </p:txBody>
      </p:sp>
      <p:sp>
        <p:nvSpPr>
          <p:cNvPr id="1021" name="Google Shape;1021;p106"/>
          <p:cNvSpPr/>
          <p:nvPr/>
        </p:nvSpPr>
        <p:spPr>
          <a:xfrm>
            <a:off x="3447825" y="478647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Productivity &amp;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Effectiveness</a:t>
            </a:r>
            <a:endParaRPr sz="6000"/>
          </a:p>
        </p:txBody>
      </p:sp>
      <p:sp>
        <p:nvSpPr>
          <p:cNvPr id="1022" name="Google Shape;1022;p106"/>
          <p:cNvSpPr/>
          <p:nvPr/>
        </p:nvSpPr>
        <p:spPr>
          <a:xfrm>
            <a:off x="3447826" y="44342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Long Hours</a:t>
            </a:r>
            <a:endParaRPr sz="6000"/>
          </a:p>
        </p:txBody>
      </p:sp>
      <p:sp>
        <p:nvSpPr>
          <p:cNvPr id="1023" name="Google Shape;1023;p106"/>
          <p:cNvSpPr/>
          <p:nvPr/>
        </p:nvSpPr>
        <p:spPr>
          <a:xfrm>
            <a:off x="3447825" y="4786475"/>
            <a:ext cx="5673900" cy="1804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Productivity &amp;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Effectiveness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7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9" name="Google Shape;1029;p107"/>
          <p:cNvSpPr/>
          <p:nvPr/>
        </p:nvSpPr>
        <p:spPr>
          <a:xfrm>
            <a:off x="784675" y="650225"/>
            <a:ext cx="51441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Split Hours</a:t>
            </a:r>
            <a:endParaRPr sz="6000"/>
          </a:p>
        </p:txBody>
      </p:sp>
      <p:sp>
        <p:nvSpPr>
          <p:cNvPr id="1030" name="Google Shape;1030;p107"/>
          <p:cNvSpPr/>
          <p:nvPr/>
        </p:nvSpPr>
        <p:spPr>
          <a:xfrm>
            <a:off x="6566525" y="650225"/>
            <a:ext cx="52104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Unused Benefits</a:t>
            </a:r>
            <a:endParaRPr sz="6000"/>
          </a:p>
        </p:txBody>
      </p:sp>
      <p:sp>
        <p:nvSpPr>
          <p:cNvPr id="1031" name="Google Shape;1031;p107"/>
          <p:cNvSpPr/>
          <p:nvPr/>
        </p:nvSpPr>
        <p:spPr>
          <a:xfrm>
            <a:off x="6566525" y="4596175"/>
            <a:ext cx="47850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Challenge Yourself</a:t>
            </a:r>
            <a:endParaRPr sz="6000"/>
          </a:p>
        </p:txBody>
      </p:sp>
      <p:sp>
        <p:nvSpPr>
          <p:cNvPr id="1032" name="Google Shape;1032;p107"/>
          <p:cNvSpPr/>
          <p:nvPr/>
        </p:nvSpPr>
        <p:spPr>
          <a:xfrm>
            <a:off x="623875" y="4596175"/>
            <a:ext cx="5144100" cy="1818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Lost Passion</a:t>
            </a:r>
            <a:endParaRPr sz="6000"/>
          </a:p>
        </p:txBody>
      </p:sp>
      <p:sp>
        <p:nvSpPr>
          <p:cNvPr id="1033" name="Google Shape;1033;p107"/>
          <p:cNvSpPr txBox="1"/>
          <p:nvPr>
            <p:ph type="title"/>
          </p:nvPr>
        </p:nvSpPr>
        <p:spPr>
          <a:xfrm>
            <a:off x="464600" y="2867800"/>
            <a:ext cx="115605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Productivity &amp; Effectiveness</a:t>
            </a:r>
            <a:endParaRPr sz="7200"/>
          </a:p>
        </p:txBody>
      </p:sp>
      <p:cxnSp>
        <p:nvCxnSpPr>
          <p:cNvPr id="1034" name="Google Shape;1034;p107"/>
          <p:cNvCxnSpPr/>
          <p:nvPr/>
        </p:nvCxnSpPr>
        <p:spPr>
          <a:xfrm>
            <a:off x="1103125" y="410350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07"/>
          <p:cNvCxnSpPr/>
          <p:nvPr/>
        </p:nvCxnSpPr>
        <p:spPr>
          <a:xfrm flipH="1" rot="10800000">
            <a:off x="1200450" y="410400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6" name="Google Shape;1036;p107"/>
          <p:cNvSpPr/>
          <p:nvPr/>
        </p:nvSpPr>
        <p:spPr>
          <a:xfrm>
            <a:off x="784675" y="650250"/>
            <a:ext cx="5144100" cy="186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60 x 1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15 x 4 </a:t>
            </a:r>
            <a:endParaRPr sz="6000"/>
          </a:p>
        </p:txBody>
      </p:sp>
      <p:cxnSp>
        <p:nvCxnSpPr>
          <p:cNvPr id="1037" name="Google Shape;1037;p107"/>
          <p:cNvCxnSpPr/>
          <p:nvPr/>
        </p:nvCxnSpPr>
        <p:spPr>
          <a:xfrm>
            <a:off x="7078925" y="382575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107"/>
          <p:cNvCxnSpPr/>
          <p:nvPr/>
        </p:nvCxnSpPr>
        <p:spPr>
          <a:xfrm flipH="1" rot="10800000">
            <a:off x="7176250" y="382625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107"/>
          <p:cNvCxnSpPr/>
          <p:nvPr/>
        </p:nvCxnSpPr>
        <p:spPr>
          <a:xfrm>
            <a:off x="1026925" y="4296550"/>
            <a:ext cx="4185600" cy="22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107"/>
          <p:cNvCxnSpPr/>
          <p:nvPr/>
        </p:nvCxnSpPr>
        <p:spPr>
          <a:xfrm flipH="1" rot="10800000">
            <a:off x="1124250" y="4296600"/>
            <a:ext cx="3950700" cy="23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8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Book Suggestion</a:t>
            </a:r>
            <a:endParaRPr sz="7200"/>
          </a:p>
        </p:txBody>
      </p:sp>
      <p:sp>
        <p:nvSpPr>
          <p:cNvPr id="1046" name="Google Shape;1046;p108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7" name="Google Shape;104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263" y="1297100"/>
            <a:ext cx="3528276" cy="5327697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9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3" name="Google Shape;1053;p109"/>
          <p:cNvSpPr/>
          <p:nvPr/>
        </p:nvSpPr>
        <p:spPr>
          <a:xfrm>
            <a:off x="98297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Sleep</a:t>
            </a:r>
            <a:endParaRPr sz="7200"/>
          </a:p>
        </p:txBody>
      </p:sp>
      <p:sp>
        <p:nvSpPr>
          <p:cNvPr id="1054" name="Google Shape;1054;p109"/>
          <p:cNvSpPr/>
          <p:nvPr/>
        </p:nvSpPr>
        <p:spPr>
          <a:xfrm>
            <a:off x="656652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1055" name="Google Shape;1055;p109"/>
          <p:cNvSpPr/>
          <p:nvPr/>
        </p:nvSpPr>
        <p:spPr>
          <a:xfrm>
            <a:off x="6566525" y="4596175"/>
            <a:ext cx="4388400" cy="159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  <p:sp>
        <p:nvSpPr>
          <p:cNvPr id="1056" name="Google Shape;1056;p109"/>
          <p:cNvSpPr/>
          <p:nvPr/>
        </p:nvSpPr>
        <p:spPr>
          <a:xfrm>
            <a:off x="98297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1057" name="Google Shape;1057;p109"/>
          <p:cNvSpPr txBox="1"/>
          <p:nvPr>
            <p:ph type="title"/>
          </p:nvPr>
        </p:nvSpPr>
        <p:spPr>
          <a:xfrm>
            <a:off x="667367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Grounds for anti-Stress</a:t>
            </a:r>
            <a:endParaRPr sz="7200"/>
          </a:p>
        </p:txBody>
      </p:sp>
      <p:sp>
        <p:nvSpPr>
          <p:cNvPr id="1058" name="Google Shape;1058;p109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1059" name="Google Shape;1059;p109"/>
          <p:cNvSpPr/>
          <p:nvPr/>
        </p:nvSpPr>
        <p:spPr>
          <a:xfrm>
            <a:off x="98297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1060" name="Google Shape;1060;p109"/>
          <p:cNvSpPr/>
          <p:nvPr/>
        </p:nvSpPr>
        <p:spPr>
          <a:xfrm>
            <a:off x="6566525" y="45961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  <p:sp>
        <p:nvSpPr>
          <p:cNvPr id="1061" name="Google Shape;1061;p109"/>
          <p:cNvSpPr/>
          <p:nvPr/>
        </p:nvSpPr>
        <p:spPr>
          <a:xfrm>
            <a:off x="98297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Sleep</a:t>
            </a:r>
            <a:endParaRPr sz="7200"/>
          </a:p>
        </p:txBody>
      </p:sp>
      <p:sp>
        <p:nvSpPr>
          <p:cNvPr id="1062" name="Google Shape;1062;p109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1063" name="Google Shape;1063;p109"/>
          <p:cNvSpPr/>
          <p:nvPr/>
        </p:nvSpPr>
        <p:spPr>
          <a:xfrm>
            <a:off x="6566525" y="6501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1064" name="Google Shape;1064;p109"/>
          <p:cNvSpPr/>
          <p:nvPr/>
        </p:nvSpPr>
        <p:spPr>
          <a:xfrm>
            <a:off x="982975" y="45960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1065" name="Google Shape;1065;p109"/>
          <p:cNvSpPr/>
          <p:nvPr/>
        </p:nvSpPr>
        <p:spPr>
          <a:xfrm>
            <a:off x="982975" y="45960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1066" name="Google Shape;1066;p109"/>
          <p:cNvSpPr/>
          <p:nvPr/>
        </p:nvSpPr>
        <p:spPr>
          <a:xfrm>
            <a:off x="6566525" y="45960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  <p:sp>
        <p:nvSpPr>
          <p:cNvPr id="1067" name="Google Shape;1067;p109"/>
          <p:cNvSpPr/>
          <p:nvPr/>
        </p:nvSpPr>
        <p:spPr>
          <a:xfrm>
            <a:off x="6566525" y="45960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  <p:sp>
        <p:nvSpPr>
          <p:cNvPr id="1068" name="Google Shape;1068;p109"/>
          <p:cNvSpPr/>
          <p:nvPr/>
        </p:nvSpPr>
        <p:spPr>
          <a:xfrm>
            <a:off x="98297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Sleep</a:t>
            </a:r>
            <a:endParaRPr sz="7200"/>
          </a:p>
        </p:txBody>
      </p:sp>
      <p:sp>
        <p:nvSpPr>
          <p:cNvPr id="1069" name="Google Shape;1069;p109"/>
          <p:cNvSpPr/>
          <p:nvPr/>
        </p:nvSpPr>
        <p:spPr>
          <a:xfrm>
            <a:off x="6566525" y="65022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Nutrition</a:t>
            </a:r>
            <a:endParaRPr sz="7200"/>
          </a:p>
        </p:txBody>
      </p:sp>
      <p:sp>
        <p:nvSpPr>
          <p:cNvPr id="1070" name="Google Shape;1070;p109"/>
          <p:cNvSpPr/>
          <p:nvPr/>
        </p:nvSpPr>
        <p:spPr>
          <a:xfrm>
            <a:off x="982975" y="45960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Fitness</a:t>
            </a:r>
            <a:endParaRPr sz="7200"/>
          </a:p>
        </p:txBody>
      </p:sp>
      <p:sp>
        <p:nvSpPr>
          <p:cNvPr id="1071" name="Google Shape;1071;p109"/>
          <p:cNvSpPr/>
          <p:nvPr/>
        </p:nvSpPr>
        <p:spPr>
          <a:xfrm>
            <a:off x="6566525" y="4596075"/>
            <a:ext cx="4388400" cy="1611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Work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0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Are there any gotchas?</a:t>
            </a:r>
            <a:endParaRPr sz="7200"/>
          </a:p>
        </p:txBody>
      </p:sp>
      <p:sp>
        <p:nvSpPr>
          <p:cNvPr id="1077" name="Google Shape;1077;p11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8" name="Google Shape;1078;p110"/>
          <p:cNvSpPr txBox="1"/>
          <p:nvPr>
            <p:ph type="title"/>
          </p:nvPr>
        </p:nvSpPr>
        <p:spPr>
          <a:xfrm>
            <a:off x="567892" y="286785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Yes, there are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11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Receipts for Failure</a:t>
            </a:r>
            <a:endParaRPr sz="7200"/>
          </a:p>
        </p:txBody>
      </p:sp>
      <p:sp>
        <p:nvSpPr>
          <p:cNvPr id="1084" name="Google Shape;1084;p111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5" name="Google Shape;1085;p111"/>
          <p:cNvSpPr/>
          <p:nvPr/>
        </p:nvSpPr>
        <p:spPr>
          <a:xfrm>
            <a:off x="581900" y="536425"/>
            <a:ext cx="5054100" cy="199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Dogmatism</a:t>
            </a:r>
            <a:endParaRPr sz="7200"/>
          </a:p>
        </p:txBody>
      </p:sp>
      <p:sp>
        <p:nvSpPr>
          <p:cNvPr id="1086" name="Google Shape;1086;p111"/>
          <p:cNvSpPr/>
          <p:nvPr/>
        </p:nvSpPr>
        <p:spPr>
          <a:xfrm>
            <a:off x="6300175" y="608025"/>
            <a:ext cx="5325300" cy="199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Jumping Too Fast</a:t>
            </a:r>
            <a:endParaRPr sz="7200"/>
          </a:p>
        </p:txBody>
      </p:sp>
      <p:sp>
        <p:nvSpPr>
          <p:cNvPr id="1087" name="Google Shape;1087;p111"/>
          <p:cNvSpPr/>
          <p:nvPr/>
        </p:nvSpPr>
        <p:spPr>
          <a:xfrm>
            <a:off x="581900" y="4219925"/>
            <a:ext cx="5054100" cy="212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Not Having Goals</a:t>
            </a:r>
            <a:endParaRPr sz="7200"/>
          </a:p>
        </p:txBody>
      </p:sp>
      <p:sp>
        <p:nvSpPr>
          <p:cNvPr id="1088" name="Google Shape;1088;p111"/>
          <p:cNvSpPr/>
          <p:nvPr/>
        </p:nvSpPr>
        <p:spPr>
          <a:xfrm>
            <a:off x="6190825" y="4252175"/>
            <a:ext cx="5434500" cy="212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Fighting Your Nature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12"/>
          <p:cNvSpPr txBox="1"/>
          <p:nvPr>
            <p:ph type="title"/>
          </p:nvPr>
        </p:nvSpPr>
        <p:spPr>
          <a:xfrm>
            <a:off x="179900" y="103200"/>
            <a:ext cx="11829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Book Suggestion</a:t>
            </a:r>
            <a:endParaRPr sz="7200"/>
          </a:p>
        </p:txBody>
      </p:sp>
      <p:sp>
        <p:nvSpPr>
          <p:cNvPr id="1094" name="Google Shape;1094;p11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5" name="Google Shape;109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550" y="1306300"/>
            <a:ext cx="3528276" cy="5327697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13"/>
          <p:cNvSpPr txBox="1"/>
          <p:nvPr>
            <p:ph type="title"/>
          </p:nvPr>
        </p:nvSpPr>
        <p:spPr>
          <a:xfrm>
            <a:off x="70700" y="2867850"/>
            <a:ext cx="12188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There is so much information</a:t>
            </a:r>
            <a:endParaRPr sz="7200"/>
          </a:p>
        </p:txBody>
      </p:sp>
      <p:sp>
        <p:nvSpPr>
          <p:cNvPr id="1101" name="Google Shape;1101;p113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2" name="Google Shape;1102;p113"/>
          <p:cNvSpPr txBox="1"/>
          <p:nvPr>
            <p:ph type="title"/>
          </p:nvPr>
        </p:nvSpPr>
        <p:spPr>
          <a:xfrm>
            <a:off x="223100" y="2867850"/>
            <a:ext cx="12188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Who do we trust?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14"/>
          <p:cNvSpPr txBox="1"/>
          <p:nvPr>
            <p:ph type="title"/>
          </p:nvPr>
        </p:nvSpPr>
        <p:spPr>
          <a:xfrm>
            <a:off x="415492" y="2867800"/>
            <a:ext cx="113577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Recommendations</a:t>
            </a:r>
            <a:endParaRPr sz="7200"/>
          </a:p>
        </p:txBody>
      </p:sp>
      <p:sp>
        <p:nvSpPr>
          <p:cNvPr id="1108" name="Google Shape;1108;p11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9" name="Google Shape;1109;p114"/>
          <p:cNvSpPr/>
          <p:nvPr/>
        </p:nvSpPr>
        <p:spPr>
          <a:xfrm>
            <a:off x="581900" y="536425"/>
            <a:ext cx="5054100" cy="199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Find Specialist </a:t>
            </a:r>
            <a:endParaRPr sz="6000"/>
          </a:p>
        </p:txBody>
      </p:sp>
      <p:sp>
        <p:nvSpPr>
          <p:cNvPr id="1110" name="Google Shape;1110;p114"/>
          <p:cNvSpPr/>
          <p:nvPr/>
        </p:nvSpPr>
        <p:spPr>
          <a:xfrm>
            <a:off x="6300175" y="608025"/>
            <a:ext cx="5054100" cy="199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Talk to Professional</a:t>
            </a:r>
            <a:endParaRPr sz="6000"/>
          </a:p>
        </p:txBody>
      </p:sp>
      <p:sp>
        <p:nvSpPr>
          <p:cNvPr id="1111" name="Google Shape;1111;p114"/>
          <p:cNvSpPr/>
          <p:nvPr/>
        </p:nvSpPr>
        <p:spPr>
          <a:xfrm>
            <a:off x="581900" y="4219925"/>
            <a:ext cx="5054100" cy="199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Experiment</a:t>
            </a:r>
            <a:endParaRPr sz="6000"/>
          </a:p>
        </p:txBody>
      </p:sp>
      <p:sp>
        <p:nvSpPr>
          <p:cNvPr id="1112" name="Google Shape;1112;p114"/>
          <p:cNvSpPr/>
          <p:nvPr/>
        </p:nvSpPr>
        <p:spPr>
          <a:xfrm>
            <a:off x="6190825" y="4252175"/>
            <a:ext cx="5272800" cy="199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Share your Experience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